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259" r:id="rId2"/>
    <p:sldId id="260" r:id="rId3"/>
    <p:sldId id="269" r:id="rId4"/>
    <p:sldId id="270" r:id="rId5"/>
    <p:sldId id="257" r:id="rId6"/>
    <p:sldId id="258" r:id="rId7"/>
    <p:sldId id="303" r:id="rId8"/>
    <p:sldId id="261" r:id="rId9"/>
    <p:sldId id="304" r:id="rId10"/>
    <p:sldId id="290" r:id="rId11"/>
    <p:sldId id="302" r:id="rId12"/>
    <p:sldId id="264" r:id="rId13"/>
    <p:sldId id="263" r:id="rId14"/>
    <p:sldId id="289" r:id="rId15"/>
    <p:sldId id="305" r:id="rId16"/>
    <p:sldId id="266" r:id="rId17"/>
    <p:sldId id="265" r:id="rId18"/>
    <p:sldId id="267" r:id="rId19"/>
    <p:sldId id="268" r:id="rId20"/>
    <p:sldId id="311" r:id="rId21"/>
    <p:sldId id="293" r:id="rId22"/>
    <p:sldId id="296" r:id="rId23"/>
    <p:sldId id="295" r:id="rId24"/>
    <p:sldId id="272" r:id="rId25"/>
    <p:sldId id="285" r:id="rId26"/>
    <p:sldId id="287" r:id="rId27"/>
    <p:sldId id="297" r:id="rId28"/>
    <p:sldId id="274" r:id="rId29"/>
    <p:sldId id="300" r:id="rId30"/>
    <p:sldId id="299" r:id="rId31"/>
    <p:sldId id="306" r:id="rId32"/>
    <p:sldId id="308" r:id="rId33"/>
    <p:sldId id="275" r:id="rId34"/>
    <p:sldId id="280" r:id="rId35"/>
    <p:sldId id="288" r:id="rId36"/>
    <p:sldId id="298" r:id="rId37"/>
    <p:sldId id="283" r:id="rId38"/>
    <p:sldId id="276" r:id="rId39"/>
    <p:sldId id="278" r:id="rId40"/>
    <p:sldId id="279" r:id="rId41"/>
    <p:sldId id="307" r:id="rId42"/>
    <p:sldId id="2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E9D1F7"/>
    <a:srgbClr val="CCCCFF"/>
    <a:srgbClr val="FBD6EA"/>
    <a:srgbClr val="001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67"/>
    <p:restoredTop sz="91343"/>
  </p:normalViewPr>
  <p:slideViewPr>
    <p:cSldViewPr snapToGrid="0" snapToObjects="1">
      <p:cViewPr varScale="1">
        <p:scale>
          <a:sx n="99" d="100"/>
          <a:sy n="99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4EAF4-8C2B-804E-A5E4-A7D635972458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693F2-C58B-EF4B-B6EF-ED4499FA9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5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7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6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7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3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3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15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3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29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693F2-C58B-EF4B-B6EF-ED4499FA91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61831-65B3-9444-98BB-875E30C7C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73658-9C2F-D74A-BCD6-7BB0EAF2E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FA73F-C4BC-AD47-AB0E-FB14CEA6F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DE4E4-27BE-5240-AE8B-D92347FD6C49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463E7-D3BC-6E41-8D4F-FDE749FE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7DEA5-B4ED-6E47-A2EA-26E54A4F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2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FB53-CBAC-BD49-AB6E-51B87659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16CA82-1A97-734D-8A30-B032F4ECA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63B4D-2258-8E49-923B-22AEE157C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538FD-3EBF-8F44-AE0B-D989F82F64B7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3C76-FDF2-4842-894C-96744FD9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DEC4-155D-8044-BBF2-6BB2A633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DA1FD-5EB5-8649-917A-EEE29EDDF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85FD4-9DB2-9540-AC97-664091251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3D777-100B-A548-9DFF-548D57CC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86F3-E08F-B749-B861-0552E770CF39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8F33C-F354-4341-AEE0-753222B4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7FFF1-83F9-1940-8013-B8E6AF707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6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4F39-E6BB-BF4B-894C-D3AF7572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33EEE-BC4F-A448-8140-D4F63B16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7799E-4B50-1D4A-9B2D-48490800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8F8C-6940-4348-80A1-501FBC7C52FB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C0477-B86C-954A-B836-B6A59397B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BE29C-8626-5F49-92F7-7E968F3F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91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56B4-6868-6D4A-943C-9BAD4A6F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01467-8C96-9541-84FD-0868F0B0F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C40A8-8308-1D45-BD3A-053E47C6D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9DF8-7602-7245-B429-BF9B491EE8DF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7A7B-C3FA-8F4D-87BC-1ADC05729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4401-7292-8246-A00D-E661D01B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C701-D026-D64C-AEEC-8CE4E2BB2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955A-A9F5-CB45-AD3A-EF83567DC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3D226-8BB9-664A-8F9D-86BBB4A9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3BEF1-8F1D-6143-BD25-838CA54C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A8E1D-F550-CF44-B22B-C20B2275DD88}" type="datetime1">
              <a:rPr lang="en-CA" smtClean="0"/>
              <a:t>2019-07-19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8529A-8BEF-B843-AE10-EB5B96149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C05C7-8053-0743-A70A-6A4F5201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2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A3BE-D276-8543-B852-29766B719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909D2-88FC-4941-8E16-34723544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BAA27-92BD-0640-A05C-D54564B41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75C44-2CF1-8641-BE09-312708C725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BCEA0-1B97-9246-A60A-A39E5C3A0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F06EF2-C545-7E43-BEB2-F4A49917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FD06-05EF-8641-A1F3-3447D7BC6CED}" type="datetime1">
              <a:rPr lang="en-CA" smtClean="0"/>
              <a:t>2019-07-19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6DA52B-970C-034B-BF44-38E98A95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2B577-DE13-B84E-8CF6-077315E7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C43-7EDA-7F41-891A-F8010FC4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6CBF0-7B16-F44C-AFBB-810CDE1BD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5723F-2933-F640-8B3D-D6D8DAABEB45}" type="datetime1">
              <a:rPr lang="en-CA" smtClean="0"/>
              <a:t>2019-07-19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B6DDD-9D26-A140-BA3C-0C8FD270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6E12E-8565-334A-8365-B077BE1B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76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63617-81DD-2647-8968-7F32A201E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11D8-D105-0E4E-9F87-4242A7CAA244}" type="datetime1">
              <a:rPr lang="en-CA" smtClean="0"/>
              <a:t>2019-07-19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2AAD6-7971-A44D-A02C-36600036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13391-713C-C44E-B792-A856DC1B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4A4A-6873-C449-A0A4-7DFE0D842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49860-EB7D-2B43-A05C-5332BE71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D6399-2FB8-FF4F-94A4-83DAD19B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D9F6C-62FB-764A-AE6D-B0100B20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FC15-4B9B-494D-B1B2-5A68792174E3}" type="datetime1">
              <a:rPr lang="en-CA" smtClean="0"/>
              <a:t>2019-07-19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815CC-B15C-0B45-841D-12C0C6BB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36ED2-4735-6D44-B8C2-C66A24C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31A6-81BE-6441-B2C7-76413FB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C2A026-22D0-1D4C-87AF-5762093F0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BBF5-246B-FE47-ADBB-F5CF98B81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A7-881B-534D-8498-0FCAAB9A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107E2-7549-5A46-B0FF-E5DF7B67C77D}" type="datetime1">
              <a:rPr lang="en-CA" smtClean="0"/>
              <a:t>2019-07-19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02C47-1C30-BB49-B441-DDC8B95B5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FFDF1-7A33-EE4C-810A-A095423F4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FE80F4-0444-9444-9EF1-66562E1B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1C64F-567A-7442-A7AE-0CEC7EDD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C822-5DB1-C349-AE02-0CE013B2A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ED71C-AF91-DF45-8B79-BE9280E1411A}" type="datetime1">
              <a:rPr lang="en-CA" smtClean="0"/>
              <a:t>2019-07-19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D4366-507F-D94B-850B-923551EDF3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Ali Pesaranghader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5B379-C495-094C-9AAC-569698E3D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1141C-1046-5D4D-8A70-642FBC3C3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1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z5UKystdZ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JQ3hYko51Y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mu.edu/~aharley/vis/" TargetMode="External"/><Relationship Id="rId3" Type="http://schemas.openxmlformats.org/officeDocument/2006/relationships/image" Target="../media/image23.jpeg"/><Relationship Id="rId7" Type="http://schemas.openxmlformats.org/officeDocument/2006/relationships/hyperlink" Target="https://cs.stanford.edu/people/karpathy/convnetjs/demo/cifar10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.stanford.edu/people/karpathy/convnetjs/demo/mnist.html" TargetMode="External"/><Relationship Id="rId5" Type="http://schemas.openxmlformats.org/officeDocument/2006/relationships/hyperlink" Target="http://cs231n.github.io/convolutional-networks/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gPaCWJL7XI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://yosinski.com/deepvis#toolbo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github.com/google/deepdream" TargetMode="External"/><Relationship Id="rId4" Type="http://schemas.openxmlformats.org/officeDocument/2006/relationships/hyperlink" Target="https://www.instagram.com/deepdreamgenerato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lah.github.io/posts/2015-08-Understanding-LSTMs/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imgur.com/gallery/vaNahKE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stechnica.com/gaming/2016/06/an-ai-wrote-this-movie-and-its-strangely-mov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karpathy.github.io/2015/05/21/rnn-effectivenes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6/augmented-rnns/#attentional-interfac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aiva.ai/creations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zwSe0rHaIfc" TargetMode="External"/><Relationship Id="rId5" Type="http://schemas.openxmlformats.org/officeDocument/2006/relationships/hyperlink" Target="https://www.youtube.com/watch?v=kSLJriaOumA" TargetMode="External"/><Relationship Id="rId4" Type="http://schemas.openxmlformats.org/officeDocument/2006/relationships/hyperlink" Target="https://www.youtube.com/watch?v=d7OXb2sqoec" TargetMode="External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ea4kZq0oFQ" TargetMode="External"/><Relationship Id="rId5" Type="http://schemas.openxmlformats.org/officeDocument/2006/relationships/hyperlink" Target="https://www.youtube.com/watch?v=WSoR42TnWJM" TargetMode="External"/><Relationship Id="rId4" Type="http://schemas.openxmlformats.org/officeDocument/2006/relationships/hyperlink" Target="https://www.youtube.com/watch?v=iHv6Q9ychn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tiny.cc/jwzg9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NHpsC5ng_E&amp;list=PLF206E906175C7E07" TargetMode="External"/><Relationship Id="rId2" Type="http://schemas.openxmlformats.org/officeDocument/2006/relationships/hyperlink" Target="https://www.youtube.com/watch?v=bsyjSW46TD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aif/python-pattern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hrNgXJ__n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7DD3F227-0B82-4DA2-96AB-406CC7D1F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0A7608-824D-4328-8DB4-885C429A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sky, indoor, cake&#10;&#10;Description automatically generated">
            <a:extLst>
              <a:ext uri="{FF2B5EF4-FFF2-40B4-BE49-F238E27FC236}">
                <a16:creationId xmlns:a16="http://schemas.microsoft.com/office/drawing/2014/main" id="{0498F320-B3CA-F24D-835B-6A8E35CE0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C61087-2072-304E-B0ED-A1DAF9C2C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pPr algn="l"/>
            <a:r>
              <a:rPr lang="en-US" sz="4800" dirty="0"/>
              <a:t>The Art of </a:t>
            </a:r>
            <a:br>
              <a:rPr lang="en-US" sz="4800" dirty="0"/>
            </a:br>
            <a:r>
              <a:rPr lang="en-US" sz="4800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9AEDA-F0A5-EC43-8F37-48CD0CAFB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7700" y="988741"/>
            <a:ext cx="2357553" cy="488051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Ali Pesaranghader</a:t>
            </a:r>
          </a:p>
          <a:p>
            <a:pPr algn="r"/>
            <a:r>
              <a:rPr lang="en-US" dirty="0"/>
              <a:t>AI Research </a:t>
            </a:r>
            <a:br>
              <a:rPr lang="en-US" dirty="0"/>
            </a:br>
            <a:r>
              <a:rPr lang="en-US" dirty="0"/>
              <a:t>and Data Science</a:t>
            </a:r>
          </a:p>
          <a:p>
            <a:pPr algn="r"/>
            <a:r>
              <a:rPr lang="en-US" dirty="0"/>
              <a:t>CIBC</a:t>
            </a:r>
          </a:p>
          <a:p>
            <a:pPr algn="r"/>
            <a:r>
              <a:rPr lang="en-US" dirty="0"/>
              <a:t>July 19, 2019</a:t>
            </a:r>
          </a:p>
        </p:txBody>
      </p:sp>
    </p:spTree>
    <p:extLst>
      <p:ext uri="{BB962C8B-B14F-4D97-AF65-F5344CB8AC3E}">
        <p14:creationId xmlns:p14="http://schemas.microsoft.com/office/powerpoint/2010/main" val="4129895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0F22-7848-E344-93A4-3FBC2A5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Space and </a:t>
            </a:r>
            <a:r>
              <a:rPr lang="en-US" dirty="0" err="1"/>
              <a:t>ℇ</a:t>
            </a:r>
            <a:r>
              <a:rPr lang="en-US" dirty="0"/>
              <a:t>-exhausted Version Space</a:t>
            </a:r>
          </a:p>
        </p:txBody>
      </p:sp>
      <p:pic>
        <p:nvPicPr>
          <p:cNvPr id="25" name="Content Placeholder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B64CE1-E880-6046-9B17-577F8800FE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02970"/>
            <a:ext cx="5183188" cy="821099"/>
          </a:xfrm>
        </p:spPr>
      </p:pic>
      <p:pic>
        <p:nvPicPr>
          <p:cNvPr id="23" name="Content Placeholder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2A82C7-8BEB-DA41-96DC-9109BBCB53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102970"/>
            <a:ext cx="5157787" cy="366488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FF155-CEDF-A84D-A0B4-F25CA3F8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E6A13-7D66-B94F-A20A-56591A009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52130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50BF4-B004-264A-BCEB-2B3AD2ED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Occam’s Razor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01B8A7-D53B-244E-A212-90CA5D7C1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Occam’s razor is a classical inductive bias, such that:</a:t>
            </a:r>
          </a:p>
          <a:p>
            <a:r>
              <a:rPr lang="en-CA" dirty="0"/>
              <a:t>The </a:t>
            </a:r>
            <a:r>
              <a:rPr lang="en-CA" b="1" i="1" dirty="0">
                <a:solidFill>
                  <a:srgbClr val="7030A0"/>
                </a:solidFill>
              </a:rPr>
              <a:t>simplest</a:t>
            </a:r>
            <a:r>
              <a:rPr lang="en-CA" dirty="0"/>
              <a:t> </a:t>
            </a:r>
            <a:r>
              <a:rPr lang="en-CA" b="1" i="1" dirty="0"/>
              <a:t>consistent</a:t>
            </a:r>
            <a:r>
              <a:rPr lang="en-CA" dirty="0"/>
              <a:t> hypothesis about the target function is actually the best.</a:t>
            </a:r>
          </a:p>
          <a:p>
            <a:r>
              <a:rPr lang="en-US" dirty="0"/>
              <a:t>Recall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computational complexity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and resources available to learners: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Data</a:t>
            </a:r>
            <a:endParaRPr lang="en-CA" b="1" dirty="0">
              <a:solidFill>
                <a:srgbClr val="00B050"/>
              </a:solidFill>
            </a:endParaRPr>
          </a:p>
        </p:txBody>
      </p:sp>
      <p:pic>
        <p:nvPicPr>
          <p:cNvPr id="27" name="Content Placeholder 22" descr="A person riding a horse&#10;&#10;Description automatically generated">
            <a:extLst>
              <a:ext uri="{FF2B5EF4-FFF2-40B4-BE49-F238E27FC236}">
                <a16:creationId xmlns:a16="http://schemas.microsoft.com/office/drawing/2014/main" id="{54CA47A0-0A6F-4160-87F3-97627B779E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</a:blip>
          <a:srcRect t="161" r="-8" b="-8"/>
          <a:stretch/>
        </p:blipFill>
        <p:spPr>
          <a:xfrm>
            <a:off x="7047174" y="1825625"/>
            <a:ext cx="3776770" cy="37706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839DEE-B31B-4189-B434-AC32EC5AF198}"/>
              </a:ext>
            </a:extLst>
          </p:cNvPr>
          <p:cNvSpPr txBox="1"/>
          <p:nvPr/>
        </p:nvSpPr>
        <p:spPr>
          <a:xfrm>
            <a:off x="6559748" y="5870069"/>
            <a:ext cx="4751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iga" panose="020B0800030000020004" pitchFamily="34" charset="0"/>
              </a:rPr>
              <a:t>Achilles vs. </a:t>
            </a:r>
            <a:r>
              <a:rPr lang="en-US" sz="1100" dirty="0" err="1">
                <a:latin typeface="Viga" panose="020B0800030000020004" pitchFamily="34" charset="0"/>
              </a:rPr>
              <a:t>Boagrius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3"/>
              </a:rPr>
              <a:t>https://www.youtube.com/watch?v=_z5UKystdZg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6D64D-70DB-5F4B-8385-91EE38CBC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1B801E-EE69-5848-B61A-E4D4DBB5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419497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13FB-EF2F-5B47-B1EA-D728844B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7E7C-EE97-1245-8AE5-154F03BF3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training examples are needed for a learner to create a </a:t>
            </a:r>
            <a:r>
              <a:rPr lang="en-US" b="1" i="1" dirty="0"/>
              <a:t>successful</a:t>
            </a:r>
            <a:r>
              <a:rPr lang="en-US" dirty="0"/>
              <a:t> hypothesis?</a:t>
            </a:r>
          </a:p>
          <a:p>
            <a:endParaRPr lang="en-US" dirty="0"/>
          </a:p>
          <a:p>
            <a:pPr lvl="1"/>
            <a:r>
              <a:rPr lang="en-US" b="1" dirty="0"/>
              <a:t>PAC Learning</a:t>
            </a:r>
            <a:r>
              <a:rPr lang="en-US" dirty="0"/>
              <a:t> – when the hypothesis space is </a:t>
            </a:r>
            <a:r>
              <a:rPr lang="en-US" b="1" i="1" dirty="0"/>
              <a:t>finite</a:t>
            </a:r>
            <a:endParaRPr lang="en-US" dirty="0"/>
          </a:p>
          <a:p>
            <a:pPr lvl="1"/>
            <a:r>
              <a:rPr lang="en-US" b="1" dirty="0"/>
              <a:t>VC Dimension</a:t>
            </a:r>
            <a:r>
              <a:rPr lang="en-US" dirty="0"/>
              <a:t> – when the hypothesis space is </a:t>
            </a:r>
            <a:r>
              <a:rPr lang="en-US" b="1" i="1" dirty="0"/>
              <a:t>infinite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4B1EF-F90A-CD4E-B7CA-513967F5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B70B2-100A-954D-9F85-28F5CCCD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00440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A7DF-356A-3648-AC55-040C19E5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 Learning and Haussler Theorem</a:t>
            </a:r>
          </a:p>
        </p:txBody>
      </p:sp>
      <p:pic>
        <p:nvPicPr>
          <p:cNvPr id="28" name="Content Placeholder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8FF52-87FF-9046-9256-EF9B8B6B4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9453" y="1825625"/>
            <a:ext cx="785309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9CEBF-A8F5-A548-BF8E-4E8948EB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37C8D-90E5-9B44-969A-77EAB935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204224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6EC-D114-7B48-A9FE-F3907DD0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199475-F4B9-AA40-B95A-1A7ACBFB1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60" y="1825625"/>
            <a:ext cx="873727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2BF24B-554E-754A-9FD9-44CCF402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30861-C218-2B44-971B-9BB97413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42534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996EC-D114-7B48-A9FE-F3907DD0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 Dimension – Example</a:t>
            </a:r>
          </a:p>
        </p:txBody>
      </p:sp>
      <p:pic>
        <p:nvPicPr>
          <p:cNvPr id="13" name="Content Placeholder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F0116F8A-3699-EA48-9C14-1A222B8113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0300" y="1531144"/>
            <a:ext cx="4851400" cy="1663700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33DF06-2320-C04B-AEF6-145F98B631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57800" y="3993278"/>
            <a:ext cx="1676400" cy="16129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243332-FD15-324E-8185-ECA99FE2BC2B}"/>
              </a:ext>
            </a:extLst>
          </p:cNvPr>
          <p:cNvSpPr txBox="1"/>
          <p:nvPr/>
        </p:nvSpPr>
        <p:spPr>
          <a:xfrm>
            <a:off x="2796765" y="3309985"/>
            <a:ext cx="602697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Configuration of 3 Points</a:t>
            </a:r>
          </a:p>
          <a:p>
            <a:pPr algn="ctr"/>
            <a:r>
              <a:rPr lang="en-US" sz="1600" dirty="0"/>
              <a:t>We successfully separate positive and negative points from each other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E97A56-084D-F04C-89A7-EEB567E6E2FA}"/>
              </a:ext>
            </a:extLst>
          </p:cNvPr>
          <p:cNvSpPr txBox="1"/>
          <p:nvPr/>
        </p:nvSpPr>
        <p:spPr>
          <a:xfrm>
            <a:off x="2598345" y="5711093"/>
            <a:ext cx="6423810" cy="584775"/>
          </a:xfrm>
          <a:prstGeom prst="rect">
            <a:avLst/>
          </a:prstGeom>
          <a:solidFill>
            <a:srgbClr val="FBD6E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 shattering of 4 Points</a:t>
            </a:r>
          </a:p>
          <a:p>
            <a:pPr algn="ctr"/>
            <a:r>
              <a:rPr lang="en-US" sz="1600" dirty="0"/>
              <a:t>Where we fail to draw a line to separate positive points from negative ones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5D4B2-AF7D-FE46-ABCD-3D2639CF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FC479-BEFC-BD4C-83A9-749FAA62B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10425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52C9-5170-994E-A9FA-22137199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pic>
        <p:nvPicPr>
          <p:cNvPr id="5" name="Content Placeholder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3F1C48-F909-6E4A-BC41-0692F7865C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288" y="1825625"/>
            <a:ext cx="5145424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3235-CB98-E244-94F7-F13EF20662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Complexity:</a:t>
            </a:r>
          </a:p>
          <a:p>
            <a:pPr lvl="1"/>
            <a:r>
              <a:rPr lang="en-CA" dirty="0"/>
              <a:t>A too-flexible model has high variance and low bias, whereas a too-strict model has low variance and high bias.</a:t>
            </a:r>
          </a:p>
          <a:p>
            <a:pPr lvl="1"/>
            <a:r>
              <a:rPr lang="en-CA" dirty="0"/>
              <a:t>Ideally, we want a model with both low-variance error and low-bias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9CFD0-100E-9E42-955E-4004BCDF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9A33E-50F3-1E47-B9C4-0BF1AFE1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193462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06E11EB-EC69-A148-BB67-8BDE25D2C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147" r="25114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25" name="Picture 2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83B501-C8C7-9947-9EEE-3FCA427E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No Free Lunch Theorem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D4F183-49DE-45A9-A0A1-0B86569FC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Every classiﬁcation algorithm has the same error rate, averaged overall possible data-generating distributions.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In other words, in some sense, </a:t>
            </a:r>
            <a:r>
              <a:rPr lang="en-US" sz="1800" b="1" dirty="0">
                <a:solidFill>
                  <a:srgbClr val="0070C0"/>
                </a:solidFill>
              </a:rPr>
              <a:t>no machine learning algorithm is universally any better than any other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So the goal of machine learning research is not to seek a universal learning algorithm or the absolute best learning algorithm, but to </a:t>
            </a:r>
            <a:r>
              <a:rPr lang="en-US" sz="1800" b="1" dirty="0">
                <a:solidFill>
                  <a:srgbClr val="C00000"/>
                </a:solidFill>
              </a:rPr>
              <a:t>understand what kinds of machine learning algorithms perform well on a given data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F9DEB5-AF9F-6246-B383-74615378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C562-35FF-7B44-A220-12D3F8406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83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00C6-D613-614A-BA5C-842354A2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4785C-0453-0945-9444-D8229FFBC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CA" sz="2400" dirty="0"/>
              <a:t>The curse of dimensionality refers to various phenomena that arise when analyzing and organizing data in high-dimensional spaces that do not occur in low-dimensional settings.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Problem I:</a:t>
            </a:r>
            <a:r>
              <a:rPr lang="en-CA" sz="2400" b="1" dirty="0"/>
              <a:t> </a:t>
            </a:r>
            <a:r>
              <a:rPr lang="en-CA" sz="2400" dirty="0"/>
              <a:t>This sparsity is problematic for any method that requires statistical significance. In order to obtain a statistically sound and reliable result, the </a:t>
            </a:r>
            <a:r>
              <a:rPr lang="en-CA" sz="2400" b="1" dirty="0">
                <a:solidFill>
                  <a:srgbClr val="C00000"/>
                </a:solidFill>
              </a:rPr>
              <a:t>amount of data</a:t>
            </a:r>
            <a:r>
              <a:rPr lang="en-CA" sz="2400" dirty="0"/>
              <a:t> needed to </a:t>
            </a:r>
            <a:r>
              <a:rPr lang="en-CA" sz="2400" b="1" dirty="0"/>
              <a:t>support the result </a:t>
            </a:r>
            <a:r>
              <a:rPr lang="en-CA" sz="2400" dirty="0"/>
              <a:t>often grows exponentially with the dimensionality.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Problem II:</a:t>
            </a:r>
            <a:r>
              <a:rPr lang="en-CA" sz="2400" b="1" dirty="0"/>
              <a:t> </a:t>
            </a:r>
            <a:r>
              <a:rPr lang="en-CA" sz="2400" dirty="0"/>
              <a:t>Organizing and searching data often relies on detecting areas where objects form groups with similar properties. In high dimensional data, however, all </a:t>
            </a:r>
            <a:r>
              <a:rPr lang="en-CA" sz="2400" b="1" dirty="0">
                <a:solidFill>
                  <a:srgbClr val="0070C0"/>
                </a:solidFill>
              </a:rPr>
              <a:t>objects appear to be sparse and dissimilar in many ways</a:t>
            </a:r>
            <a:r>
              <a:rPr lang="en-CA" sz="2400" dirty="0"/>
              <a:t>, which prevents common data organization strategies from being efficient.</a:t>
            </a:r>
          </a:p>
          <a:p>
            <a:pPr>
              <a:lnSpc>
                <a:spcPct val="12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More Problems?</a:t>
            </a:r>
            <a:r>
              <a:rPr lang="en-CA" sz="2400" dirty="0"/>
              <a:t> Matrix Inversion, Optimization, etc.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230D8-09C0-2F46-B110-D284A2F0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7B53F-649D-774A-B4DD-E9343873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32737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D588A4-37E8-DC4A-9326-E717A0B25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38" b="18716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D1C8C-3BF4-684F-B6E8-3BC85696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DAB604-B099-DD4E-936C-69A14186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D858B7-4547-7344-BE0C-105F45612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44694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C1E8-776E-274F-80E5-75F8841A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C0C7-E22C-C24D-A51A-829D7226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sz="2000" b="1" dirty="0">
                <a:latin typeface="Viga" panose="020B0800030000020004" pitchFamily="34" charset="77"/>
              </a:rPr>
              <a:t>Chapter I: Machine Learning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Machine Intelligence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The Dragon &amp; The Knight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Inductive Bias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Version Space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Occam’s Razor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Sample Complexity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PAC Learning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VC Dimension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Bias and Variance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No Free Lunch Theorem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Curse of Dimensionality</a:t>
            </a:r>
          </a:p>
          <a:p>
            <a:pPr marL="457200" lvl="1" indent="0">
              <a:buNone/>
            </a:pPr>
            <a:endParaRPr lang="en-US" sz="1800" dirty="0">
              <a:latin typeface="Viga" panose="020B0800030000020004" pitchFamily="34" charset="77"/>
            </a:endParaRPr>
          </a:p>
          <a:p>
            <a:pPr marL="457200" lvl="1" indent="0">
              <a:buNone/>
            </a:pPr>
            <a:endParaRPr lang="en-US" sz="1800" dirty="0">
              <a:latin typeface="Viga" panose="020B0800030000020004" pitchFamily="34" charset="77"/>
            </a:endParaRPr>
          </a:p>
          <a:p>
            <a:pPr marL="457200" lvl="1" indent="0">
              <a:buNone/>
            </a:pPr>
            <a:endParaRPr lang="en-US" sz="1800" dirty="0">
              <a:latin typeface="Viga" panose="020B0800030000020004" pitchFamily="34" charset="77"/>
            </a:endParaRPr>
          </a:p>
          <a:p>
            <a:r>
              <a:rPr lang="en-US" sz="2000" b="1" dirty="0">
                <a:latin typeface="Viga" panose="020B0800030000020004" pitchFamily="34" charset="77"/>
              </a:rPr>
              <a:t>Chapter II: Deep Learning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Convolutional Neural Networks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Recurrent Neural Networks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Transformers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GANs</a:t>
            </a:r>
          </a:p>
          <a:p>
            <a:r>
              <a:rPr lang="en-US" sz="2000" b="1" dirty="0">
                <a:latin typeface="Viga" panose="020B0800030000020004" pitchFamily="34" charset="77"/>
              </a:rPr>
              <a:t>Chapter III: Engineering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Documentation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Coding Paradigms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Design Patterns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Quality Measures</a:t>
            </a:r>
          </a:p>
          <a:p>
            <a:r>
              <a:rPr lang="en-US" sz="2000" b="1" dirty="0">
                <a:latin typeface="Viga" panose="020B0800030000020004" pitchFamily="34" charset="77"/>
              </a:rPr>
              <a:t>Chapter IV: Evaluation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Procedures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Measures</a:t>
            </a:r>
          </a:p>
          <a:p>
            <a:pPr lvl="1"/>
            <a:r>
              <a:rPr lang="en-US" sz="1800" dirty="0">
                <a:latin typeface="Viga" panose="020B0800030000020004" pitchFamily="34" charset="77"/>
              </a:rPr>
              <a:t>Statistical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16515-D3A2-F643-A1CC-E073C4F1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F14B-7DDE-8944-83D4-4B4E3ECF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36526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66037A1-DC3C-384D-BA93-474D6973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93" y="2610765"/>
            <a:ext cx="5069382" cy="27121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7774F-C2D8-4E0D-9C1B-18098B674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hlinkClick r:id="rId4"/>
            </a:endParaRPr>
          </a:p>
          <a:p>
            <a:endParaRPr lang="en-US" sz="1500">
              <a:latin typeface="Viga" panose="020B0800030000020004" pitchFamily="34" charset="0"/>
              <a:hlinkClick r:id="rId4"/>
            </a:endParaRPr>
          </a:p>
          <a:p>
            <a:r>
              <a:rPr lang="en-US" sz="1500">
                <a:latin typeface="Viga" panose="020B0800030000020004" pitchFamily="34" charset="0"/>
                <a:hlinkClick r:id="rId4"/>
              </a:rPr>
              <a:t>https://www.youtube.com/watch?v=3JQ3hYko51Y</a:t>
            </a:r>
            <a:endParaRPr lang="en-US" sz="1500">
              <a:latin typeface="Viga" panose="020B08000300000200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7C026B-FF1D-034A-BD56-42F49C19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6035CC-0A04-A540-B347-E19E47C0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9EA8B6-082C-5544-AFDB-65C485DE0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137648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54959CC3-32CA-48ED-A1B9-2EF29139A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56" r="11791" b="-2"/>
          <a:stretch/>
        </p:blipFill>
        <p:spPr>
          <a:xfrm>
            <a:off x="6706581" y="2247531"/>
            <a:ext cx="5485419" cy="4610469"/>
          </a:xfrm>
          <a:custGeom>
            <a:avLst/>
            <a:gdLst>
              <a:gd name="connsiteX0" fmla="*/ 3140343 w 5485419"/>
              <a:gd name="connsiteY0" fmla="*/ 0 h 4610469"/>
              <a:gd name="connsiteX1" fmla="*/ 5360901 w 5485419"/>
              <a:gd name="connsiteY1" fmla="*/ 919786 h 4610469"/>
              <a:gd name="connsiteX2" fmla="*/ 5485419 w 5485419"/>
              <a:gd name="connsiteY2" fmla="*/ 1056789 h 4610469"/>
              <a:gd name="connsiteX3" fmla="*/ 5485419 w 5485419"/>
              <a:gd name="connsiteY3" fmla="*/ 4610469 h 4610469"/>
              <a:gd name="connsiteX4" fmla="*/ 366137 w 5485419"/>
              <a:gd name="connsiteY4" fmla="*/ 4610469 h 4610469"/>
              <a:gd name="connsiteX5" fmla="*/ 246784 w 5485419"/>
              <a:gd name="connsiteY5" fmla="*/ 4362707 h 4610469"/>
              <a:gd name="connsiteX6" fmla="*/ 0 w 5485419"/>
              <a:gd name="connsiteY6" fmla="*/ 3140344 h 4610469"/>
              <a:gd name="connsiteX7" fmla="*/ 3140343 w 5485419"/>
              <a:gd name="connsiteY7" fmla="*/ 0 h 4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85419" h="4610469">
                <a:moveTo>
                  <a:pt x="3140343" y="0"/>
                </a:moveTo>
                <a:cubicBezTo>
                  <a:pt x="4007525" y="0"/>
                  <a:pt x="4792611" y="351495"/>
                  <a:pt x="5360901" y="919786"/>
                </a:cubicBezTo>
                <a:lnTo>
                  <a:pt x="5485419" y="1056789"/>
                </a:lnTo>
                <a:lnTo>
                  <a:pt x="5485419" y="4610469"/>
                </a:lnTo>
                <a:lnTo>
                  <a:pt x="366137" y="4610469"/>
                </a:lnTo>
                <a:lnTo>
                  <a:pt x="246784" y="4362707"/>
                </a:lnTo>
                <a:cubicBezTo>
                  <a:pt x="87874" y="3987002"/>
                  <a:pt x="0" y="3573935"/>
                  <a:pt x="0" y="3140344"/>
                </a:cubicBezTo>
                <a:cubicBezTo>
                  <a:pt x="0" y="1405980"/>
                  <a:pt x="1405980" y="0"/>
                  <a:pt x="3140343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37BAF8-EA97-496B-9DF6-3D53B6A19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02F6BC-009E-4E9B-A2A1-7161D4F8B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52" y="3529064"/>
            <a:ext cx="5010677" cy="2760778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Andrej </a:t>
            </a:r>
            <a:r>
              <a:rPr lang="en-US" sz="1400" dirty="0" err="1">
                <a:solidFill>
                  <a:srgbClr val="000000"/>
                </a:solidFill>
                <a:latin typeface="Viga" panose="020B0800030000020004" pitchFamily="34" charset="0"/>
              </a:rPr>
              <a:t>Karpathy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Convolution Demo: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5"/>
              </a:rPr>
              <a:t>http://cs231n.github.io/convolutional-networks/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 *</a:t>
            </a: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MNIST: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6"/>
              </a:rPr>
              <a:t>https://cs.stanford.edu/people/karpathy/convnetjs/demo/mnist.html</a:t>
            </a:r>
            <a:endParaRPr lang="en-US" sz="1400" dirty="0">
              <a:solidFill>
                <a:srgbClr val="000000"/>
              </a:solidFill>
              <a:latin typeface="Viga" panose="020B0800030000020004" pitchFamily="34" charset="0"/>
            </a:endParaRPr>
          </a:p>
          <a:p>
            <a:pPr marL="461963" lvl="1" indent="-234950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CIFAR10: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7"/>
              </a:rPr>
              <a:t>https://cs.stanford.edu/people/karpathy/convnetjs/demo/cifar10.html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 *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Adam Harley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</a:rPr>
              <a:t>MNIST: </a:t>
            </a:r>
            <a:r>
              <a:rPr lang="en-US" sz="1400" dirty="0">
                <a:solidFill>
                  <a:srgbClr val="000000"/>
                </a:solidFill>
                <a:latin typeface="Viga" panose="020B0800030000020004" pitchFamily="34" charset="0"/>
                <a:hlinkClick r:id="rId8"/>
              </a:rPr>
              <a:t>http://www.cs.cmu.edu/~aharley/vis/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1B2821A-A825-46BA-A7E1-904FCA6F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pic>
        <p:nvPicPr>
          <p:cNvPr id="19" name="Picture 1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D5F2E40-6821-4260-9AF9-3A0DC6DD7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519187"/>
            <a:ext cx="6667500" cy="1809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8C404D-5C43-CB4A-A444-FEEC66258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55C7A-BFBF-4D44-965D-45A15D96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95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CNNs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1CE12-4D17-4DE6-894E-1334541F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Viga" panose="020B0800030000020004" pitchFamily="34" charset="77"/>
              </a:rPr>
              <a:t>Understanding CNNs:</a:t>
            </a: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2"/>
              </a:rPr>
              <a:t>http://yosinski.com/deepvis#toolbox</a:t>
            </a:r>
            <a:endParaRPr lang="en-US" sz="1600" dirty="0">
              <a:solidFill>
                <a:srgbClr val="000000"/>
              </a:solidFill>
              <a:latin typeface="Viga" panose="020B0800030000020004" pitchFamily="34" charset="77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Viga" panose="020B0800030000020004" pitchFamily="34" charset="77"/>
            </a:endParaRPr>
          </a:p>
          <a:p>
            <a:r>
              <a:rPr lang="en-US" sz="1600" dirty="0">
                <a:solidFill>
                  <a:srgbClr val="000000"/>
                </a:solidFill>
                <a:latin typeface="Viga" panose="020B0800030000020004" pitchFamily="34" charset="77"/>
              </a:rPr>
              <a:t>Deep Dream:</a:t>
            </a: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3"/>
              </a:rPr>
              <a:t>https://www.youtube.com/watch?v=DgPaCWJL7XI</a:t>
            </a:r>
            <a:endParaRPr lang="en-CA" sz="1600" dirty="0">
              <a:solidFill>
                <a:srgbClr val="000000"/>
              </a:solidFill>
              <a:latin typeface="Viga" panose="020B0800030000020004" pitchFamily="34" charset="77"/>
              <a:hlinkClick r:id="rId4"/>
            </a:endParaRPr>
          </a:p>
          <a:p>
            <a:pPr lvl="1"/>
            <a:r>
              <a:rPr lang="en-CA" sz="1600" dirty="0">
                <a:solidFill>
                  <a:srgbClr val="000000"/>
                </a:solidFill>
                <a:latin typeface="Viga" panose="020B0800030000020004" pitchFamily="34" charset="77"/>
                <a:hlinkClick r:id="rId4"/>
              </a:rPr>
              <a:t>https://www.instagram.com/deepdreamgenerator/</a:t>
            </a:r>
            <a:r>
              <a:rPr lang="en-CA" sz="1600" dirty="0">
                <a:solidFill>
                  <a:srgbClr val="000000"/>
                </a:solidFill>
                <a:latin typeface="Viga" panose="020B0800030000020004" pitchFamily="34" charset="77"/>
              </a:rPr>
              <a:t> </a:t>
            </a:r>
          </a:p>
          <a:p>
            <a:pPr lvl="1"/>
            <a:r>
              <a:rPr lang="en-CA" sz="1600" dirty="0">
                <a:solidFill>
                  <a:srgbClr val="000000"/>
                </a:solidFill>
                <a:latin typeface="Viga" panose="020B0800030000020004" pitchFamily="34" charset="77"/>
              </a:rPr>
              <a:t>Google: </a:t>
            </a:r>
            <a:r>
              <a:rPr lang="en-CA" sz="1600" dirty="0">
                <a:latin typeface="Viga" panose="020B0800030000020004" pitchFamily="34" charset="77"/>
                <a:hlinkClick r:id="rId5"/>
              </a:rPr>
              <a:t>https://github.com/google/deepdream</a:t>
            </a:r>
            <a:endParaRPr lang="en-US" sz="1600" dirty="0">
              <a:solidFill>
                <a:srgbClr val="000000"/>
              </a:solidFill>
              <a:latin typeface="Viga" panose="020B0800030000020004" pitchFamily="34" charset="77"/>
            </a:endParaRPr>
          </a:p>
          <a:p>
            <a:endParaRPr lang="en-US" sz="1600" dirty="0">
              <a:solidFill>
                <a:srgbClr val="000000"/>
              </a:solidFill>
              <a:latin typeface="Viga" panose="020B0800030000020004" pitchFamily="34" charset="77"/>
            </a:endParaRPr>
          </a:p>
        </p:txBody>
      </p:sp>
      <p:pic>
        <p:nvPicPr>
          <p:cNvPr id="5" name="Picture 4" descr="A pile of stuffed animals&#10;&#10;Description automatically generated">
            <a:extLst>
              <a:ext uri="{FF2B5EF4-FFF2-40B4-BE49-F238E27FC236}">
                <a16:creationId xmlns:a16="http://schemas.microsoft.com/office/drawing/2014/main" id="{C461D32C-442C-4B29-A757-A918731A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169" y="1690688"/>
            <a:ext cx="2506450" cy="2506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BFE84-18E0-5744-A67F-E85C4990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5306BF4-E471-BC4E-8D59-1BCA6030F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03399"/>
            <a:ext cx="6545229" cy="19984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FF061-E70C-0A4E-89BF-C7D635386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61771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Recurrent Neural Networks (RNNs)</a:t>
            </a: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train on a steel track&#10;&#10;Description automatically generated">
            <a:extLst>
              <a:ext uri="{FF2B5EF4-FFF2-40B4-BE49-F238E27FC236}">
                <a16:creationId xmlns:a16="http://schemas.microsoft.com/office/drawing/2014/main" id="{36EDCFE7-3A69-4377-95C8-6B6D4730F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4455"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CA2D93-9322-494A-AC69-EF734F5F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Vanilla RNN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Encode Sequence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Vanishing Gradient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Exploding Gradient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Cannot Memorize and Emphasize Cores in Sequences</a:t>
            </a:r>
          </a:p>
        </p:txBody>
      </p:sp>
      <p:pic>
        <p:nvPicPr>
          <p:cNvPr id="14" name="Picture 13" descr="A picture containing object, gauge&#10;&#10;Description automatically generated">
            <a:extLst>
              <a:ext uri="{FF2B5EF4-FFF2-40B4-BE49-F238E27FC236}">
                <a16:creationId xmlns:a16="http://schemas.microsoft.com/office/drawing/2014/main" id="{71CF14E7-5697-492B-B362-15B580DF9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38" y="4664496"/>
            <a:ext cx="4308049" cy="1131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70A195-4787-4617-A535-0B38AD77C96C}"/>
              </a:ext>
            </a:extLst>
          </p:cNvPr>
          <p:cNvSpPr txBox="1"/>
          <p:nvPr/>
        </p:nvSpPr>
        <p:spPr>
          <a:xfrm>
            <a:off x="6303019" y="6067070"/>
            <a:ext cx="47772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5"/>
              </a:rPr>
              <a:t>http://colah.github.io/posts/2015-08-Understanding-LSTMs/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E6EAA-2824-7A46-A1AE-F28FE845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7592F-B5B4-554B-B169-709435E9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67115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– Cont.</a:t>
            </a:r>
          </a:p>
        </p:txBody>
      </p:sp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461A20C0-72D2-4107-B175-36D82656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37453"/>
            <a:ext cx="4977578" cy="1870214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E8E1374-F751-49B0-82DB-9F6BE2C97A1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Long Short-Term Memory (LSTM)</a:t>
            </a:r>
          </a:p>
          <a:p>
            <a:pPr lvl="1"/>
            <a:r>
              <a:rPr lang="en-US" sz="2000" dirty="0"/>
              <a:t>Encode Sequence</a:t>
            </a:r>
          </a:p>
          <a:p>
            <a:pPr lvl="1"/>
            <a:r>
              <a:rPr lang="en-US" sz="2000" dirty="0"/>
              <a:t>Solve Vanishing Gradient Problem</a:t>
            </a:r>
          </a:p>
          <a:p>
            <a:pPr lvl="1"/>
            <a:r>
              <a:rPr lang="en-US" sz="2000" dirty="0"/>
              <a:t>Cannot Memorize and Emphasize Cores in Sequences</a:t>
            </a:r>
          </a:p>
        </p:txBody>
      </p:sp>
      <p:pic>
        <p:nvPicPr>
          <p:cNvPr id="12" name="Online Media 5" descr="rnn_lstm.mp4">
            <a:hlinkClick r:id="" action="ppaction://media"/>
            <a:extLst>
              <a:ext uri="{FF2B5EF4-FFF2-40B4-BE49-F238E27FC236}">
                <a16:creationId xmlns:a16="http://schemas.microsoft.com/office/drawing/2014/main" id="{399F731F-4EAD-435D-BAA1-B1D25201B2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62961" y="2831868"/>
            <a:ext cx="4490839" cy="2524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BFE8E5-6863-48F9-9175-C9B5E1B0E3C7}"/>
              </a:ext>
            </a:extLst>
          </p:cNvPr>
          <p:cNvSpPr txBox="1"/>
          <p:nvPr/>
        </p:nvSpPr>
        <p:spPr>
          <a:xfrm>
            <a:off x="1169186" y="6038080"/>
            <a:ext cx="4315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US" sz="1100" dirty="0">
                <a:latin typeface="Viga" panose="020B0800030000020004" pitchFamily="34" charset="0"/>
                <a:hlinkClick r:id="rId6"/>
              </a:rPr>
              <a:t>http://colah.github.io/posts/2015-08-Understanding-LSTMs/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956A0-6732-4E4B-89A5-4A775F29D508}"/>
              </a:ext>
            </a:extLst>
          </p:cNvPr>
          <p:cNvSpPr txBox="1"/>
          <p:nvPr/>
        </p:nvSpPr>
        <p:spPr>
          <a:xfrm>
            <a:off x="7909975" y="2117739"/>
            <a:ext cx="2396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Viga" panose="020B0800030000020004" pitchFamily="34" charset="77"/>
              </a:rPr>
              <a:t>Gradient Vanishing</a:t>
            </a:r>
          </a:p>
          <a:p>
            <a:pPr algn="ctr"/>
            <a:r>
              <a:rPr lang="en-US" dirty="0">
                <a:latin typeface="Viga" panose="020B0800030000020004" pitchFamily="34" charset="77"/>
              </a:rPr>
              <a:t>Vanilla RNN vs. LSTM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A1C46-0CD4-8848-AA5B-68A2EE10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4F0C8-DB1E-5749-9422-B29207D8F53C}"/>
              </a:ext>
            </a:extLst>
          </p:cNvPr>
          <p:cNvSpPr txBox="1"/>
          <p:nvPr/>
        </p:nvSpPr>
        <p:spPr>
          <a:xfrm>
            <a:off x="7551703" y="5548394"/>
            <a:ext cx="3113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latin typeface="Viga" panose="020B0800030000020004" pitchFamily="34" charset="77"/>
                <a:hlinkClick r:id="rId7"/>
              </a:rPr>
              <a:t>https://imgur.com/gallery/vaNahKE</a:t>
            </a:r>
            <a:endParaRPr lang="en-US" sz="1400" dirty="0">
              <a:latin typeface="Viga" panose="020B0800030000020004" pitchFamily="34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E52C53-9AE7-804D-94E6-9D5A18E00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33173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RNNs Applications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459B38-0514-491D-8B66-4548D0D1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iga" panose="020B0800030000020004" pitchFamily="34" charset="0"/>
              </a:rPr>
              <a:t>Text generation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179D6B9A-40A9-2945-B598-FB02A410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3" b="3"/>
          <a:stretch/>
        </p:blipFill>
        <p:spPr>
          <a:xfrm>
            <a:off x="6226769" y="755331"/>
            <a:ext cx="5127031" cy="5236029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EEE92-CE82-434C-9CA8-DA8CA8F78F5E}"/>
              </a:ext>
            </a:extLst>
          </p:cNvPr>
          <p:cNvSpPr txBox="1"/>
          <p:nvPr/>
        </p:nvSpPr>
        <p:spPr>
          <a:xfrm>
            <a:off x="5992002" y="6079351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Andrej </a:t>
            </a:r>
            <a:r>
              <a:rPr lang="en-US" sz="1200" dirty="0" err="1">
                <a:latin typeface="Viga" panose="020B0800030000020004" pitchFamily="34" charset="0"/>
              </a:rPr>
              <a:t>Karpathy</a:t>
            </a:r>
            <a:r>
              <a:rPr lang="en-US" sz="1200" dirty="0">
                <a:latin typeface="Viga" panose="020B0800030000020004" pitchFamily="34" charset="0"/>
              </a:rPr>
              <a:t>: </a:t>
            </a:r>
            <a:r>
              <a:rPr lang="en-CA" sz="1200" dirty="0">
                <a:latin typeface="Viga" panose="020B0800030000020004" pitchFamily="34" charset="0"/>
                <a:hlinkClick r:id="rId3"/>
              </a:rPr>
              <a:t>http://karpathy.github.io/2015/05/21/rnn-effectiveness/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B42A4-9FAF-3941-A3EC-0F998C92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23767-72A9-8D45-8E6E-D6853585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291237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B959-1A54-ED48-B7EA-0398BEAE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RNNs Applications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B459B38-0514-491D-8B66-4548D0D1E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Text generation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Code generation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Viga" panose="020B0800030000020004" pitchFamily="34" charset="0"/>
              </a:rPr>
              <a:t>Move Scripts </a:t>
            </a:r>
            <a:r>
              <a:rPr lang="en-CA" sz="1600" dirty="0">
                <a:latin typeface="Viga" panose="020B0800030000020004" pitchFamily="34" charset="0"/>
                <a:hlinkClick r:id="rId2"/>
              </a:rPr>
              <a:t>https://arstechnica.com/gaming/2016/06/an-ai-wrote-this-movie-and-its-strangely-moving/</a:t>
            </a:r>
            <a:endParaRPr lang="en-US" sz="2400" dirty="0">
              <a:latin typeface="Viga" panose="020B0800030000020004" pitchFamily="34" charset="0"/>
            </a:endParaRPr>
          </a:p>
        </p:txBody>
      </p:sp>
      <p:pic>
        <p:nvPicPr>
          <p:cNvPr id="17" name="Content Placeholder 8">
            <a:extLst>
              <a:ext uri="{FF2B5EF4-FFF2-40B4-BE49-F238E27FC236}">
                <a16:creationId xmlns:a16="http://schemas.microsoft.com/office/drawing/2014/main" id="{EEF877C3-DD87-7C46-85EF-A5D686A1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7" b="-2"/>
          <a:stretch/>
        </p:blipFill>
        <p:spPr>
          <a:xfrm>
            <a:off x="6090612" y="949407"/>
            <a:ext cx="5461725" cy="4959186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2B6A5B-56ED-2D4F-8DE7-A8631C3C1876}"/>
              </a:ext>
            </a:extLst>
          </p:cNvPr>
          <p:cNvSpPr txBox="1"/>
          <p:nvPr/>
        </p:nvSpPr>
        <p:spPr>
          <a:xfrm>
            <a:off x="6023192" y="5993972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Andrej </a:t>
            </a:r>
            <a:r>
              <a:rPr lang="en-US" sz="1200" dirty="0" err="1">
                <a:latin typeface="Viga" panose="020B0800030000020004" pitchFamily="34" charset="0"/>
              </a:rPr>
              <a:t>Karpathy</a:t>
            </a:r>
            <a:r>
              <a:rPr lang="en-US" sz="1200" dirty="0">
                <a:latin typeface="Viga" panose="020B0800030000020004" pitchFamily="34" charset="0"/>
              </a:rPr>
              <a:t>: </a:t>
            </a:r>
            <a:r>
              <a:rPr lang="en-CA" sz="1200" dirty="0">
                <a:latin typeface="Viga" panose="020B0800030000020004" pitchFamily="34" charset="0"/>
                <a:hlinkClick r:id="rId4"/>
              </a:rPr>
              <a:t>http://karpathy.github.io/2015/05/21/rnn-effectiveness/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F064A-3E3C-904C-BA57-9CD0CEA2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F92F1-BF57-474F-B3F8-C16C16FF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21669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Networks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D1DE492-DA70-6642-B891-FF6637A66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0835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CA" sz="2400" dirty="0"/>
              <a:t>How can we pay special attention to some parts of a sequence? </a:t>
            </a:r>
            <a:r>
              <a:rPr lang="en-CA" sz="2400" b="1" dirty="0"/>
              <a:t>Attention</a:t>
            </a:r>
            <a:r>
              <a:rPr lang="en-CA" sz="2400" dirty="0"/>
              <a:t>!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attention distribution is usually generated with content-based attention.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attending RNN generates a query describing what it wants to focus on.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Each item is dot-</a:t>
            </a:r>
            <a:r>
              <a:rPr lang="en-CA" sz="2400" dirty="0" err="1"/>
              <a:t>producted</a:t>
            </a:r>
            <a:r>
              <a:rPr lang="en-CA" sz="2400" dirty="0"/>
              <a:t> with the query to produce a score, describing how well it matches the query.</a:t>
            </a:r>
          </a:p>
          <a:p>
            <a:pPr>
              <a:lnSpc>
                <a:spcPct val="100000"/>
              </a:lnSpc>
            </a:pPr>
            <a:r>
              <a:rPr lang="en-CA" sz="2400" dirty="0"/>
              <a:t>The scores are fed into a </a:t>
            </a:r>
            <a:r>
              <a:rPr lang="en-CA" sz="2400" dirty="0" err="1"/>
              <a:t>softmax</a:t>
            </a:r>
            <a:r>
              <a:rPr lang="en-CA" sz="2400" dirty="0"/>
              <a:t> to create the attention distribution.</a:t>
            </a:r>
            <a:endParaRPr lang="en-US" sz="2400" dirty="0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B466F61-C282-EE40-90B2-535883B1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35" y="1825625"/>
            <a:ext cx="5614765" cy="3661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E1838F-9234-294D-A0FA-B7D0E03DFD62}"/>
              </a:ext>
            </a:extLst>
          </p:cNvPr>
          <p:cNvSpPr txBox="1"/>
          <p:nvPr/>
        </p:nvSpPr>
        <p:spPr>
          <a:xfrm>
            <a:off x="6209311" y="5701109"/>
            <a:ext cx="5040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latin typeface="Viga" panose="020B0800030000020004" pitchFamily="34" charset="0"/>
              </a:rPr>
              <a:t>Chris </a:t>
            </a:r>
            <a:r>
              <a:rPr lang="en-US" sz="1100" dirty="0" err="1">
                <a:latin typeface="Viga" panose="020B0800030000020004" pitchFamily="34" charset="0"/>
              </a:rPr>
              <a:t>Olah</a:t>
            </a:r>
            <a:r>
              <a:rPr lang="en-US" sz="1100" dirty="0">
                <a:latin typeface="Viga" panose="020B0800030000020004" pitchFamily="34" charset="0"/>
              </a:rPr>
              <a:t>: </a:t>
            </a:r>
            <a:r>
              <a:rPr lang="en-CA" sz="1100" dirty="0">
                <a:latin typeface="Viga" panose="020B0800030000020004" pitchFamily="34" charset="0"/>
                <a:hlinkClick r:id="rId4"/>
              </a:rPr>
              <a:t>https://distill.pub/2016/augmented-rnns/#attentional-interfaces</a:t>
            </a:r>
            <a:endParaRPr lang="en-US" sz="1100" dirty="0">
              <a:latin typeface="Viga" panose="020B08000300000200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74BF6-C573-2A4B-9B6E-AFB77E22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333A4-F01C-784B-8380-C902154E1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117941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picture containing outdoor, person, clothing, snow&#10;&#10;Description automatically generated">
            <a:extLst>
              <a:ext uri="{FF2B5EF4-FFF2-40B4-BE49-F238E27FC236}">
                <a16:creationId xmlns:a16="http://schemas.microsoft.com/office/drawing/2014/main" id="{BC0CE9F3-3510-C249-9A1A-11D4D30D4E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0638" r="19435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Transformers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CB708-B938-4332-98B2-AA73259714C1}"/>
              </a:ext>
            </a:extLst>
          </p:cNvPr>
          <p:cNvSpPr txBox="1"/>
          <p:nvPr/>
        </p:nvSpPr>
        <p:spPr>
          <a:xfrm>
            <a:off x="360116" y="5783974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iga" panose="020B0800030000020004" pitchFamily="34" charset="0"/>
              </a:rPr>
              <a:t>Attention is All You Need. Vaswani A., et al. </a:t>
            </a:r>
            <a:r>
              <a:rPr lang="en-US" sz="1200" dirty="0">
                <a:latin typeface="Viga" panose="020B0800030000020004" pitchFamily="34" charset="0"/>
                <a:hlinkClick r:id="rId5"/>
              </a:rPr>
              <a:t>https://arxiv.org/abs/1706.03762</a:t>
            </a:r>
            <a:endParaRPr lang="en-US" sz="1200" dirty="0">
              <a:latin typeface="Viga" panose="020B08000300000200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60C7057-B1CE-43F6-9B7A-174E4FEA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1690688"/>
            <a:ext cx="4706803" cy="4370285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Relying entirely on </a:t>
            </a:r>
            <a:r>
              <a:rPr lang="en-US" sz="2000" b="1" dirty="0">
                <a:solidFill>
                  <a:srgbClr val="C00000"/>
                </a:solidFill>
              </a:rPr>
              <a:t>self-attention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to compute representations of its input and output,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Based on that, draw </a:t>
            </a:r>
            <a:r>
              <a:rPr lang="en-US" sz="2000" b="1" dirty="0">
                <a:solidFill>
                  <a:srgbClr val="000000"/>
                </a:solidFill>
              </a:rPr>
              <a:t>global dependencies between input and output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2060"/>
                </a:solidFill>
              </a:rPr>
              <a:t>No recurrence or convolutions</a:t>
            </a:r>
            <a:r>
              <a:rPr lang="en-US" sz="200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More parallelizable </a:t>
            </a:r>
            <a:r>
              <a:rPr lang="en-US" sz="2000" dirty="0">
                <a:solidFill>
                  <a:srgbClr val="000000"/>
                </a:solidFill>
              </a:rPr>
              <a:t>and requires significantly less time to train,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F8B2D-E75F-6249-AED8-3896CA8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5CA48-99A5-0544-B271-E448E2C4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01948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D2F657-ED75-4B24-924A-624B089C1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Transformers – Cont.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ECB708-B938-4332-98B2-AA73259714C1}"/>
              </a:ext>
            </a:extLst>
          </p:cNvPr>
          <p:cNvSpPr txBox="1"/>
          <p:nvPr/>
        </p:nvSpPr>
        <p:spPr>
          <a:xfrm>
            <a:off x="3628536" y="6002342"/>
            <a:ext cx="5596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Viga" panose="020B0800030000020004" pitchFamily="34" charset="0"/>
              </a:rPr>
              <a:t>Attention is All You Need. Vaswani A., et al. </a:t>
            </a:r>
            <a:r>
              <a:rPr lang="en-US" sz="1200" dirty="0">
                <a:latin typeface="Viga" panose="020B0800030000020004" pitchFamily="34" charset="0"/>
                <a:hlinkClick r:id="rId3"/>
              </a:rPr>
              <a:t>https://arxiv.org/abs/1706.03762</a:t>
            </a:r>
            <a:endParaRPr lang="en-US" sz="1200" dirty="0">
              <a:latin typeface="Viga" panose="020B08000300000200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0BC7B7E-83E1-4D5D-ADEB-CD03BE71D693}"/>
              </a:ext>
            </a:extLst>
          </p:cNvPr>
          <p:cNvGrpSpPr>
            <a:grpSpLocks noChangeAspect="1"/>
          </p:cNvGrpSpPr>
          <p:nvPr/>
        </p:nvGrpSpPr>
        <p:grpSpPr>
          <a:xfrm>
            <a:off x="1899076" y="1521006"/>
            <a:ext cx="8393847" cy="4183075"/>
            <a:chOff x="1631188" y="1322830"/>
            <a:chExt cx="8929624" cy="445008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55FF962-DB23-4699-BB5F-85D652958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188" y="1322830"/>
              <a:ext cx="3078480" cy="4450080"/>
            </a:xfrm>
            <a:prstGeom prst="rect">
              <a:avLst/>
            </a:prstGeom>
          </p:spPr>
        </p:pic>
        <p:pic>
          <p:nvPicPr>
            <p:cNvPr id="12" name="Picture 11" descr="A close up of a piano&#10;&#10;Description automatically generated">
              <a:extLst>
                <a:ext uri="{FF2B5EF4-FFF2-40B4-BE49-F238E27FC236}">
                  <a16:creationId xmlns:a16="http://schemas.microsoft.com/office/drawing/2014/main" id="{49672AF1-95CE-48B6-AC5F-379CC3ED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54015" y="1905000"/>
              <a:ext cx="2254250" cy="304800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DC742CE-64D6-4FEC-AB52-F11F76EE9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2612" y="1894620"/>
              <a:ext cx="2108200" cy="2857500"/>
            </a:xfrm>
            <a:prstGeom prst="rect">
              <a:avLst/>
            </a:prstGeom>
          </p:spPr>
        </p:pic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DB19CFD-6A43-4B50-90BD-5C7C8E1AFEE9}"/>
                </a:ext>
              </a:extLst>
            </p:cNvPr>
            <p:cNvSpPr/>
            <p:nvPr/>
          </p:nvSpPr>
          <p:spPr>
            <a:xfrm>
              <a:off x="7392186" y="2386712"/>
              <a:ext cx="2108200" cy="3050338"/>
            </a:xfrm>
            <a:custGeom>
              <a:avLst/>
              <a:gdLst>
                <a:gd name="connsiteX0" fmla="*/ 2300140 w 2300140"/>
                <a:gd name="connsiteY0" fmla="*/ 2394249 h 3050338"/>
                <a:gd name="connsiteX1" fmla="*/ 1847653 w 2300140"/>
                <a:gd name="connsiteY1" fmla="*/ 2903296 h 3050338"/>
                <a:gd name="connsiteX2" fmla="*/ 782424 w 2300140"/>
                <a:gd name="connsiteY2" fmla="*/ 75255 h 3050338"/>
                <a:gd name="connsiteX3" fmla="*/ 0 w 2300140"/>
                <a:gd name="connsiteY3" fmla="*/ 753985 h 3050338"/>
                <a:gd name="connsiteX4" fmla="*/ 0 w 2300140"/>
                <a:gd name="connsiteY4" fmla="*/ 753985 h 305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140" h="3050338">
                  <a:moveTo>
                    <a:pt x="2300140" y="2394249"/>
                  </a:moveTo>
                  <a:cubicBezTo>
                    <a:pt x="2200373" y="2842022"/>
                    <a:pt x="2100606" y="3289795"/>
                    <a:pt x="1847653" y="2903296"/>
                  </a:cubicBezTo>
                  <a:cubicBezTo>
                    <a:pt x="1594700" y="2516797"/>
                    <a:pt x="1090366" y="433473"/>
                    <a:pt x="782424" y="75255"/>
                  </a:cubicBezTo>
                  <a:cubicBezTo>
                    <a:pt x="474482" y="-282964"/>
                    <a:pt x="0" y="753985"/>
                    <a:pt x="0" y="753985"/>
                  </a:cubicBezTo>
                  <a:lnTo>
                    <a:pt x="0" y="753985"/>
                  </a:lnTo>
                </a:path>
              </a:pathLst>
            </a:custGeom>
            <a:noFill/>
            <a:ln w="34925">
              <a:solidFill>
                <a:schemeClr val="accent4">
                  <a:lumMod val="75000"/>
                </a:schemeClr>
              </a:solidFill>
              <a:prstDash val="lgDash"/>
              <a:headEnd type="oval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E13960C-6A77-4EB0-8992-0B2682A7A9EC}"/>
                </a:ext>
              </a:extLst>
            </p:cNvPr>
            <p:cNvSpPr/>
            <p:nvPr/>
          </p:nvSpPr>
          <p:spPr>
            <a:xfrm>
              <a:off x="4147794" y="2475297"/>
              <a:ext cx="2300140" cy="3289209"/>
            </a:xfrm>
            <a:custGeom>
              <a:avLst/>
              <a:gdLst>
                <a:gd name="connsiteX0" fmla="*/ 2300140 w 2300140"/>
                <a:gd name="connsiteY0" fmla="*/ 2473775 h 3289209"/>
                <a:gd name="connsiteX1" fmla="*/ 1772239 w 2300140"/>
                <a:gd name="connsiteY1" fmla="*/ 3152505 h 3289209"/>
                <a:gd name="connsiteX2" fmla="*/ 744717 w 2300140"/>
                <a:gd name="connsiteY2" fmla="*/ 98221 h 3289209"/>
                <a:gd name="connsiteX3" fmla="*/ 0 w 2300140"/>
                <a:gd name="connsiteY3" fmla="*/ 758097 h 32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0140" h="3289209">
                  <a:moveTo>
                    <a:pt x="2300140" y="2473775"/>
                  </a:moveTo>
                  <a:cubicBezTo>
                    <a:pt x="2165808" y="3011103"/>
                    <a:pt x="2031476" y="3548431"/>
                    <a:pt x="1772239" y="3152505"/>
                  </a:cubicBezTo>
                  <a:cubicBezTo>
                    <a:pt x="1513002" y="2756579"/>
                    <a:pt x="1040090" y="497289"/>
                    <a:pt x="744717" y="98221"/>
                  </a:cubicBezTo>
                  <a:cubicBezTo>
                    <a:pt x="449344" y="-300847"/>
                    <a:pt x="113122" y="637120"/>
                    <a:pt x="0" y="758097"/>
                  </a:cubicBezTo>
                </a:path>
              </a:pathLst>
            </a:custGeom>
            <a:noFill/>
            <a:ln w="34925">
              <a:solidFill>
                <a:srgbClr val="C00000"/>
              </a:solidFill>
              <a:prstDash val="dash"/>
              <a:headEnd type="oval"/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C4925-3F46-0E40-9798-A9618DB6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8B9AE6-3BB8-4641-A759-DAF0E499C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01385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A703A5A-2131-4249-94EC-32A5AC017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" b="31419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DA67B-D2E4-C74D-8D55-D16BA7376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E2D2E-E4A9-DA48-8D2E-F041A1918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9CBFB-923B-C449-8E51-6D16CDE7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82455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A65E2-A675-4D23-8C1D-A4CED0B5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Generative Adversarial Networks (GANs)</a:t>
            </a:r>
          </a:p>
        </p:txBody>
      </p:sp>
      <p:pic>
        <p:nvPicPr>
          <p:cNvPr id="24" name="Content Placeholder 4">
            <a:extLst>
              <a:ext uri="{FF2B5EF4-FFF2-40B4-BE49-F238E27FC236}">
                <a16:creationId xmlns:a16="http://schemas.microsoft.com/office/drawing/2014/main" id="{9F839C0D-BBED-4EF1-9847-0CE6A6028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" r="1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3CB2E7-77D8-674D-91D5-1D8D895E2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95119" y="2978944"/>
            <a:ext cx="5727700" cy="27051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3ABAF-CE78-D044-9DB0-20D9F011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16761-DEC5-9940-8085-F5DEFA02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944448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50F4-F105-E54A-8286-4CF8573F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229D-720F-DF46-A45A-25BB6C6AA9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Music Composing</a:t>
            </a:r>
            <a:r>
              <a:rPr lang="en-US" sz="2400" dirty="0"/>
              <a:t>:</a:t>
            </a:r>
          </a:p>
          <a:p>
            <a:pPr marL="457200" lvl="1" indent="0">
              <a:buNone/>
            </a:pPr>
            <a:r>
              <a:rPr lang="en-CA" sz="1900" dirty="0">
                <a:latin typeface="Viga" panose="020B0800030000020004" pitchFamily="34" charset="0"/>
                <a:hlinkClick r:id="rId3"/>
              </a:rPr>
              <a:t>https://aiva.ai/creations</a:t>
            </a:r>
            <a:endParaRPr lang="en-CA" sz="1900" dirty="0">
              <a:latin typeface="Viga" panose="020B0800030000020004" pitchFamily="34" charset="0"/>
            </a:endParaRP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US" dirty="0"/>
          </a:p>
          <a:p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8DC82-655D-A74D-957F-ECA20C0085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Image Enhancement</a:t>
            </a:r>
            <a:r>
              <a:rPr lang="en-US" sz="1800" dirty="0"/>
              <a:t>:</a:t>
            </a:r>
          </a:p>
          <a:p>
            <a:pPr marL="339725" lvl="1" indent="0">
              <a:buNone/>
            </a:pPr>
            <a:r>
              <a:rPr lang="en-CA" sz="1600" dirty="0">
                <a:latin typeface="Viga" panose="020B0800030000020004" pitchFamily="34" charset="0"/>
                <a:hlinkClick r:id="rId4"/>
              </a:rPr>
              <a:t>https://www.youtube.com/watch?v=d7OXb2sqoec</a:t>
            </a:r>
            <a:endParaRPr lang="en-CA" sz="1600" dirty="0">
              <a:latin typeface="Viga" panose="020B0800030000020004" pitchFamily="34" charset="0"/>
            </a:endParaRP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Style Transferring by </a:t>
            </a:r>
            <a:r>
              <a:rPr lang="en-US" sz="1800" b="1" dirty="0" err="1"/>
              <a:t>StyleGANs</a:t>
            </a:r>
            <a:r>
              <a:rPr lang="en-US" sz="1800" dirty="0"/>
              <a:t>:</a:t>
            </a:r>
          </a:p>
          <a:p>
            <a:pPr marL="339725" lvl="1" indent="0">
              <a:buNone/>
            </a:pPr>
            <a:r>
              <a:rPr lang="en-CA" sz="1600" dirty="0">
                <a:latin typeface="Viga" panose="020B0800030000020004" pitchFamily="34" charset="0"/>
                <a:hlinkClick r:id="rId5"/>
              </a:rPr>
              <a:t>https://www.youtube.com/watch?v=kSLJriaOumA</a:t>
            </a:r>
            <a:endParaRPr lang="en-US" sz="1600" dirty="0">
              <a:latin typeface="Viga" panose="020B0800030000020004" pitchFamily="34" charset="0"/>
            </a:endParaRPr>
          </a:p>
        </p:txBody>
      </p:sp>
      <p:pic>
        <p:nvPicPr>
          <p:cNvPr id="8" name="Picture 7" descr="A small child sitting on a tabl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5E278075-778B-1146-88A3-6408DE3E7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118" y="3035886"/>
            <a:ext cx="3749824" cy="2199446"/>
          </a:xfrm>
          <a:prstGeom prst="rect">
            <a:avLst/>
          </a:prstGeom>
        </p:spPr>
      </p:pic>
      <p:pic>
        <p:nvPicPr>
          <p:cNvPr id="10" name="Picture 9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5B3DBD4D-FF22-D34C-B948-0046A66C2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250" y="2830152"/>
            <a:ext cx="1403350" cy="2113280"/>
          </a:xfrm>
          <a:prstGeom prst="rect">
            <a:avLst/>
          </a:prstGeom>
        </p:spPr>
      </p:pic>
      <p:pic>
        <p:nvPicPr>
          <p:cNvPr id="12" name="Picture 11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31F7CEB-EFC3-904B-A76C-4FB15DE400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2830152"/>
            <a:ext cx="1403350" cy="2113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79FF0-A8C7-6744-AB4F-A6D5913784DF}"/>
              </a:ext>
            </a:extLst>
          </p:cNvPr>
          <p:cNvSpPr txBox="1"/>
          <p:nvPr/>
        </p:nvSpPr>
        <p:spPr>
          <a:xfrm>
            <a:off x="1292331" y="5521481"/>
            <a:ext cx="3137397" cy="369332"/>
          </a:xfrm>
          <a:prstGeom prst="rect">
            <a:avLst/>
          </a:prstGeom>
          <a:solidFill>
            <a:srgbClr val="E9D1F7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Viga" panose="020B08000300000200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make it happen! (click)</a:t>
            </a:r>
            <a:endParaRPr lang="en-US" dirty="0">
              <a:solidFill>
                <a:srgbClr val="7030A0"/>
              </a:solidFill>
              <a:latin typeface="Viga" panose="020B08000300000200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F8331-1566-554C-AA09-27407DE7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81DD89-069F-6D40-B7BA-71637259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037932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50F4-F105-E54A-8286-4CF8573F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229D-720F-DF46-A45A-25BB6C6AA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Domain Adaptation by </a:t>
            </a:r>
            <a:r>
              <a:rPr lang="en-US" sz="2400" b="1" dirty="0" err="1"/>
              <a:t>CycleGANs</a:t>
            </a:r>
            <a:r>
              <a:rPr lang="en-US" sz="2400" dirty="0"/>
              <a:t>:</a:t>
            </a: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3"/>
              </a:rPr>
              <a:t>https://junyanz.github.io/CycleGAN/</a:t>
            </a:r>
            <a:endParaRPr lang="en-US" sz="1600" dirty="0">
              <a:latin typeface="Viga" panose="020B0800030000020004" pitchFamily="34" charset="77"/>
            </a:endParaRP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4"/>
              </a:rPr>
              <a:t>https://www.youtube.com/watch?v=iHv6Q9ychnA</a:t>
            </a:r>
            <a:endParaRPr lang="en-CA" sz="1600" dirty="0">
              <a:latin typeface="Viga" panose="020B0800030000020004" pitchFamily="34" charset="77"/>
            </a:endParaRP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5"/>
              </a:rPr>
              <a:t>https://www.youtube.com/watch?v=WSoR42TnWJM</a:t>
            </a:r>
            <a:endParaRPr lang="en-US" sz="1600" dirty="0">
              <a:latin typeface="Viga" panose="020B0800030000020004" pitchFamily="34" charset="77"/>
            </a:endParaRPr>
          </a:p>
          <a:p>
            <a:pPr lvl="1"/>
            <a:r>
              <a:rPr lang="en-CA" sz="1600" dirty="0">
                <a:latin typeface="Viga" panose="020B0800030000020004" pitchFamily="34" charset="77"/>
                <a:hlinkClick r:id="rId6"/>
              </a:rPr>
              <a:t>https://www.youtube.com/watch?v=Fea4kZq0oFQ</a:t>
            </a:r>
            <a:endParaRPr lang="en-CA" sz="2000" dirty="0">
              <a:latin typeface="Viga" panose="020B0800030000020004" pitchFamily="34" charset="77"/>
            </a:endParaRPr>
          </a:p>
        </p:txBody>
      </p:sp>
      <p:pic>
        <p:nvPicPr>
          <p:cNvPr id="5" name="Picture 4" descr="A picture containing photo, tree, showing, sky&#10;&#10;Description automatically generated">
            <a:extLst>
              <a:ext uri="{FF2B5EF4-FFF2-40B4-BE49-F238E27FC236}">
                <a16:creationId xmlns:a16="http://schemas.microsoft.com/office/drawing/2014/main" id="{E64DFAFD-6C04-064E-80B5-93DA9C040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030" y="3537065"/>
            <a:ext cx="7139940" cy="28270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2C1E9-C36E-8941-AA5F-DC2B8AAB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F2858-995C-4540-9657-B66EBA06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18344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D9D98C-A7BB-D74D-B858-A355FB1D3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8" b="30703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406E0-2809-284B-9CBB-DA12C4FB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III: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538FF6-8B19-D844-9D55-561F5CB6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BE313-3A85-3F47-85E5-7BC4710F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118803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3C28-9F84-E944-BEF2-75689989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2C9B-CE06-D140-BDB7-867237B6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Documentation is as important as coding.</a:t>
            </a:r>
          </a:p>
          <a:p>
            <a:r>
              <a:rPr lang="en-US" dirty="0"/>
              <a:t>Save time, money, and avoid risk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Requirement Specification Documentation</a:t>
            </a:r>
          </a:p>
          <a:p>
            <a:pPr lvl="1"/>
            <a:r>
              <a:rPr lang="en-US" dirty="0"/>
              <a:t>Design Documentation</a:t>
            </a:r>
          </a:p>
          <a:p>
            <a:pPr lvl="1"/>
            <a:r>
              <a:rPr lang="en-US" dirty="0"/>
              <a:t>2Vs and Test Documentation</a:t>
            </a:r>
          </a:p>
          <a:p>
            <a:pPr lvl="1"/>
            <a:r>
              <a:rPr lang="en-US" dirty="0"/>
              <a:t>User Manual and Installation Guide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Viga" panose="020B0800030000020004" pitchFamily="34" charset="0"/>
              </a:rPr>
              <a:t>IEEE Standards: </a:t>
            </a:r>
            <a:r>
              <a:rPr lang="en-US" sz="2000" dirty="0">
                <a:latin typeface="Viga" panose="020B0800030000020004" pitchFamily="34" charset="0"/>
                <a:hlinkClick r:id="rId2"/>
              </a:rPr>
              <a:t>http://tiny.cc/jwzg9y</a:t>
            </a:r>
            <a:endParaRPr lang="en-US" sz="2000" dirty="0">
              <a:latin typeface="Viga" panose="020B080003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221F9-C01F-8B4B-BCCF-3B45D929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6EB8C-2A68-1944-B4BB-91688398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57376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F3C28-9F84-E944-BEF2-75689989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– Cont.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89B5DD3-CC42-3D4F-9CDA-0E06F2293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075" y="1825625"/>
            <a:ext cx="7887850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A62DC-C35E-0C4C-972B-0E9EC550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FE220-8881-DA4B-A4ED-32ED92F3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849443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8EE7EC-1560-4C79-9982-ACE06661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330708"/>
            <a:ext cx="5181600" cy="1325563"/>
          </a:xfrm>
        </p:spPr>
        <p:txBody>
          <a:bodyPr/>
          <a:lstStyle/>
          <a:p>
            <a:r>
              <a:rPr lang="en-US" dirty="0"/>
              <a:t>Design Patterns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9C9D9-B241-4C1C-ADB9-0BFD8788C3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Sequential</a:t>
            </a:r>
          </a:p>
          <a:p>
            <a:pPr lvl="1"/>
            <a:r>
              <a:rPr lang="en-US" dirty="0"/>
              <a:t>Top-down codes with no modularity and no encapsulation</a:t>
            </a:r>
          </a:p>
          <a:p>
            <a:r>
              <a:rPr lang="en-US" dirty="0">
                <a:solidFill>
                  <a:srgbClr val="00B050"/>
                </a:solidFill>
              </a:rPr>
              <a:t>Functional</a:t>
            </a:r>
          </a:p>
          <a:p>
            <a:pPr lvl="1"/>
            <a:r>
              <a:rPr lang="en-US" dirty="0"/>
              <a:t>Top-down codes, in rare cases bottom-up codes, with modularity but with no encapsulation</a:t>
            </a:r>
          </a:p>
          <a:p>
            <a:r>
              <a:rPr lang="en-US" dirty="0">
                <a:solidFill>
                  <a:srgbClr val="002060"/>
                </a:solidFill>
              </a:rPr>
              <a:t>Object-oriented</a:t>
            </a:r>
          </a:p>
          <a:p>
            <a:pPr lvl="1"/>
            <a:r>
              <a:rPr lang="en-US" dirty="0"/>
              <a:t>Crossed codes</a:t>
            </a:r>
          </a:p>
          <a:p>
            <a:pPr lvl="1"/>
            <a:r>
              <a:rPr lang="en-US" dirty="0"/>
              <a:t>Modularity</a:t>
            </a:r>
          </a:p>
          <a:p>
            <a:pPr lvl="1"/>
            <a:r>
              <a:rPr lang="en-US" dirty="0"/>
              <a:t>Encapsulation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4AA55-45D8-4739-A739-5B70E6DF07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Python: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2"/>
              </a:rPr>
              <a:t>https://www.youtube.com/watch?v=bsyjSW46TDg</a:t>
            </a:r>
            <a:endParaRPr lang="en-US" sz="1800" dirty="0">
              <a:latin typeface="Viga" panose="020B080003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Java: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3"/>
              </a:rPr>
              <a:t>https://www.youtube.com/watch?v=vNHpsC5ng_E&amp;list=PLF206E906175C7E07</a:t>
            </a:r>
            <a:endParaRPr lang="en-US" sz="1800" dirty="0">
              <a:latin typeface="Viga" panose="020B08000300000200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latin typeface="Viga" panose="020B0800030000020004" pitchFamily="34" charset="0"/>
              </a:rPr>
              <a:t>Further: </a:t>
            </a:r>
            <a:br>
              <a:rPr lang="en-US" sz="1800" dirty="0">
                <a:latin typeface="Viga" panose="020B0800030000020004" pitchFamily="34" charset="0"/>
              </a:rPr>
            </a:br>
            <a:r>
              <a:rPr lang="en-US" sz="1800" dirty="0">
                <a:latin typeface="Viga" panose="020B0800030000020004" pitchFamily="34" charset="0"/>
                <a:hlinkClick r:id="rId4"/>
              </a:rPr>
              <a:t>https://github.com/faif/python-patterns</a:t>
            </a:r>
            <a:endParaRPr lang="en-US" sz="1800" dirty="0">
              <a:latin typeface="Viga" panose="020B08000300000200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DD1779-6CDE-4556-BB23-EA29C18E5300}"/>
              </a:ext>
            </a:extLst>
          </p:cNvPr>
          <p:cNvSpPr txBox="1">
            <a:spLocks/>
          </p:cNvSpPr>
          <p:nvPr/>
        </p:nvSpPr>
        <p:spPr>
          <a:xfrm>
            <a:off x="838200" y="330708"/>
            <a:ext cx="5181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Coding Paradigms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FDDF5-5556-0144-9108-B92C2581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0F5AD-6C2D-EF4B-9A7A-40D2DDEA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847263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66BA-A7F3-E84F-AF60-FCE019A6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 and Metrics</a:t>
            </a:r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45707BC-B6EA-4367-A1B7-FF2D466A87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5996" y="1943607"/>
            <a:ext cx="4706007" cy="4115374"/>
          </a:xfrm>
        </p:spPr>
      </p:pic>
      <p:pic>
        <p:nvPicPr>
          <p:cNvPr id="11" name="Content Placeholder 10" descr="A close up of a logo&#10;&#10;Description automatically generated">
            <a:extLst>
              <a:ext uri="{FF2B5EF4-FFF2-40B4-BE49-F238E27FC236}">
                <a16:creationId xmlns:a16="http://schemas.microsoft.com/office/drawing/2014/main" id="{D19C1151-E0B3-4F8D-AEB0-D593221D1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5EC9B-B1C1-4F08-837C-89428D6E932E}"/>
              </a:ext>
            </a:extLst>
          </p:cNvPr>
          <p:cNvSpPr txBox="1"/>
          <p:nvPr/>
        </p:nvSpPr>
        <p:spPr>
          <a:xfrm>
            <a:off x="2228991" y="1607734"/>
            <a:ext cx="2400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Viga" panose="020B0800030000020004" pitchFamily="34" charset="0"/>
              </a:rPr>
              <a:t>McCall’s Quality Factors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B4B38-9984-4B44-9340-ACEF5AF20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25A0-94E6-8F46-B8AE-074A30A9D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28244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9F3AB6-B3E2-E74E-B755-3C22115D9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64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58656-AD79-D24E-8D3C-A2A1FC751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Chapter IV:</a:t>
            </a:r>
            <a:b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</a:br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B6A43-208A-6D44-AA46-2972338B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B4572-792B-F048-9DAD-CBD1B086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377416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65CE-741A-5043-A0A2-EFD71D186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64AFE-DAD2-1D48-BC7C-7B820DF49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C00000"/>
                </a:solidFill>
              </a:rPr>
              <a:t>Batch Setting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E9B84-5F42-3643-9843-531E14B867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Holdout</a:t>
            </a:r>
          </a:p>
          <a:p>
            <a:pPr lvl="1"/>
            <a:r>
              <a:rPr lang="en-US" sz="1800" dirty="0"/>
              <a:t>70% Training, 30% Testing</a:t>
            </a:r>
          </a:p>
          <a:p>
            <a:r>
              <a:rPr lang="en-US" sz="1800" b="1" dirty="0"/>
              <a:t>K-Fold Cross-validation</a:t>
            </a:r>
          </a:p>
          <a:p>
            <a:pPr lvl="1"/>
            <a:r>
              <a:rPr lang="en-US" sz="1800" dirty="0"/>
              <a:t>Use when the dataset is small</a:t>
            </a:r>
          </a:p>
          <a:p>
            <a:pPr lvl="1"/>
            <a:r>
              <a:rPr lang="en-US" sz="1800" dirty="0"/>
              <a:t>Be aware of K, and re-sampling approach</a:t>
            </a:r>
          </a:p>
          <a:p>
            <a:r>
              <a:rPr lang="en-US" sz="1800" b="1" dirty="0"/>
              <a:t>Train-validation-test</a:t>
            </a:r>
          </a:p>
          <a:p>
            <a:pPr lvl="1"/>
            <a:r>
              <a:rPr lang="en-US" sz="1800" dirty="0"/>
              <a:t>For better generalization, and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parameter tuning</a:t>
            </a:r>
            <a:r>
              <a:rPr lang="en-US" sz="1800" dirty="0"/>
              <a:t> only on the validation set.</a:t>
            </a:r>
          </a:p>
          <a:p>
            <a:pPr lvl="1"/>
            <a:r>
              <a:rPr lang="en-US" sz="1800" dirty="0"/>
              <a:t>60% Training, 20% Validation, and %20 Testing</a:t>
            </a:r>
          </a:p>
          <a:p>
            <a:pPr lvl="1"/>
            <a:r>
              <a:rPr lang="en-US" sz="1800" dirty="0"/>
              <a:t>80% Training, 10% Validation, and %10 Testing</a:t>
            </a:r>
          </a:p>
          <a:p>
            <a:r>
              <a:rPr lang="en-US" sz="1800" b="1" dirty="0"/>
              <a:t>Don’t forget stratified sampling!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9058D-C0B0-AB40-9246-0D83FDC0F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0070C0"/>
                </a:solidFill>
              </a:rPr>
              <a:t>Online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2ABE0D-618D-8740-93D6-85EB4FBE8E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Online Holdout</a:t>
            </a:r>
          </a:p>
          <a:p>
            <a:pPr lvl="1"/>
            <a:r>
              <a:rPr lang="en-US" sz="1800" dirty="0"/>
              <a:t>Make sure the holdout set has a good representation of data-generating distribution</a:t>
            </a:r>
          </a:p>
          <a:p>
            <a:r>
              <a:rPr lang="en-US" sz="1800" b="1" dirty="0"/>
              <a:t>Prequential</a:t>
            </a:r>
          </a:p>
          <a:p>
            <a:pPr lvl="1"/>
            <a:r>
              <a:rPr lang="en-US" sz="1800" dirty="0"/>
              <a:t>A test-and-train approach,</a:t>
            </a:r>
          </a:p>
          <a:p>
            <a:pPr lvl="1"/>
            <a:r>
              <a:rPr lang="en-US" sz="1800" dirty="0"/>
              <a:t>Instance by instance</a:t>
            </a:r>
          </a:p>
          <a:p>
            <a:r>
              <a:rPr lang="en-US" sz="1800" b="1" dirty="0"/>
              <a:t>Batch Prequential</a:t>
            </a:r>
          </a:p>
          <a:p>
            <a:pPr lvl="1"/>
            <a:r>
              <a:rPr lang="en-US" sz="1800" dirty="0"/>
              <a:t>Test a batch first, then train it</a:t>
            </a:r>
          </a:p>
          <a:p>
            <a:pPr lvl="1"/>
            <a:r>
              <a:rPr lang="en-US" sz="1800" dirty="0"/>
              <a:t>Batch by batch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94E3-982D-9040-9639-A8077E5F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B9868-BBD8-DA47-8815-82FDE59E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95931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EE26C18-2A15-434B-8600-0D44E7831160}"/>
              </a:ext>
            </a:extLst>
          </p:cNvPr>
          <p:cNvSpPr/>
          <p:nvPr/>
        </p:nvSpPr>
        <p:spPr>
          <a:xfrm>
            <a:off x="6172200" y="4245335"/>
            <a:ext cx="5330957" cy="1715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FDB92-8F70-4257-BFA1-DC035EEF357E}"/>
              </a:ext>
            </a:extLst>
          </p:cNvPr>
          <p:cNvSpPr/>
          <p:nvPr/>
        </p:nvSpPr>
        <p:spPr>
          <a:xfrm>
            <a:off x="8851868" y="2412630"/>
            <a:ext cx="2651289" cy="18094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139AC-77B0-42A2-A4A5-37A9249E55D2}"/>
              </a:ext>
            </a:extLst>
          </p:cNvPr>
          <p:cNvSpPr/>
          <p:nvPr/>
        </p:nvSpPr>
        <p:spPr>
          <a:xfrm>
            <a:off x="6172200" y="2413725"/>
            <a:ext cx="2651289" cy="1809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82BFD-24F4-DC41-8C5E-A6449C24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Intelligence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5C6C4-341A-1247-B86D-DF4B3BC001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Machine Learning:</a:t>
            </a:r>
          </a:p>
          <a:p>
            <a:endParaRPr lang="en-US" dirty="0"/>
          </a:p>
          <a:p>
            <a:r>
              <a:rPr lang="en-US" dirty="0"/>
              <a:t>A computer system learns:</a:t>
            </a:r>
          </a:p>
          <a:p>
            <a:pPr lvl="1"/>
            <a:r>
              <a:rPr lang="en-US" dirty="0"/>
              <a:t>if it </a:t>
            </a:r>
            <a:r>
              <a:rPr lang="en-US" b="1" i="1" dirty="0"/>
              <a:t>improves its performance</a:t>
            </a:r>
            <a:r>
              <a:rPr lang="en-US" dirty="0"/>
              <a:t> or knowledge due to </a:t>
            </a:r>
            <a:r>
              <a:rPr lang="en-US" b="1" i="1" dirty="0"/>
              <a:t>experience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if it </a:t>
            </a:r>
            <a:r>
              <a:rPr lang="en-US" b="1" i="1" dirty="0"/>
              <a:t>adapts</a:t>
            </a:r>
            <a:r>
              <a:rPr lang="en-US" dirty="0"/>
              <a:t> to a </a:t>
            </a:r>
            <a:r>
              <a:rPr lang="en-US" b="1" i="1" dirty="0"/>
              <a:t>changing environment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5A62AB-F1E8-7741-B6A4-E6B8CDDD9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Turing Test</a:t>
            </a:r>
          </a:p>
          <a:p>
            <a:endParaRPr lang="en-US" b="1" dirty="0"/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8ECA98-2553-4DAE-A977-6DFEF579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29" y="2679203"/>
            <a:ext cx="937275" cy="1322091"/>
          </a:xfrm>
          <a:prstGeom prst="rect">
            <a:avLst/>
          </a:prstGeom>
        </p:spPr>
      </p:pic>
      <p:pic>
        <p:nvPicPr>
          <p:cNvPr id="10" name="Picture 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AF4D1485-342B-429D-99AB-77888CB68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804" y="4444275"/>
            <a:ext cx="933465" cy="1289706"/>
          </a:xfrm>
          <a:prstGeom prst="rect">
            <a:avLst/>
          </a:prstGeom>
        </p:spPr>
      </p:pic>
      <p:pic>
        <p:nvPicPr>
          <p:cNvPr id="12" name="Picture 11" descr="A picture containing sitting, camera&#10;&#10;Description automatically generated">
            <a:extLst>
              <a:ext uri="{FF2B5EF4-FFF2-40B4-BE49-F238E27FC236}">
                <a16:creationId xmlns:a16="http://schemas.microsoft.com/office/drawing/2014/main" id="{B1A8DFA3-5321-428F-ABA4-C47D2BD0C0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26" r="11919"/>
          <a:stretch/>
        </p:blipFill>
        <p:spPr>
          <a:xfrm>
            <a:off x="9293269" y="2747974"/>
            <a:ext cx="980582" cy="1289304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9263B08-8152-4BF7-BC36-66862D5D8D79}"/>
              </a:ext>
            </a:extLst>
          </p:cNvPr>
          <p:cNvSpPr/>
          <p:nvPr/>
        </p:nvSpPr>
        <p:spPr>
          <a:xfrm>
            <a:off x="10410533" y="2544265"/>
            <a:ext cx="914400" cy="407420"/>
          </a:xfrm>
          <a:prstGeom prst="wedgeRoundRectCallout">
            <a:avLst>
              <a:gd name="adj1" fmla="val -72379"/>
              <a:gd name="adj2" fmla="val 61622"/>
              <a:gd name="adj3" fmla="val 16667"/>
            </a:avLst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Blah!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B44A287-65A0-404D-A29F-BF75AF891918}"/>
              </a:ext>
            </a:extLst>
          </p:cNvPr>
          <p:cNvSpPr/>
          <p:nvPr/>
        </p:nvSpPr>
        <p:spPr>
          <a:xfrm>
            <a:off x="6508129" y="2544265"/>
            <a:ext cx="914400" cy="407419"/>
          </a:xfrm>
          <a:prstGeom prst="wedgeRoundRectCallout">
            <a:avLst>
              <a:gd name="adj1" fmla="val 56487"/>
              <a:gd name="adj2" fmla="val 110552"/>
              <a:gd name="adj3" fmla="val 16667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No!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96A4D4C-1AF7-43C8-BD71-EA658F0BFF27}"/>
              </a:ext>
            </a:extLst>
          </p:cNvPr>
          <p:cNvSpPr/>
          <p:nvPr/>
        </p:nvSpPr>
        <p:spPr>
          <a:xfrm>
            <a:off x="7445404" y="4428087"/>
            <a:ext cx="914400" cy="407419"/>
          </a:xfrm>
          <a:prstGeom prst="wedgeRoundRectCallout">
            <a:avLst>
              <a:gd name="adj1" fmla="val 49270"/>
              <a:gd name="adj2" fmla="val 94355"/>
              <a:gd name="adj3" fmla="val 16667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Blah?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14C8F6-0A35-4D9D-B48B-3D0686843CFE}"/>
              </a:ext>
            </a:extLst>
          </p:cNvPr>
          <p:cNvSpPr txBox="1"/>
          <p:nvPr/>
        </p:nvSpPr>
        <p:spPr>
          <a:xfrm>
            <a:off x="6314611" y="3945114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Gill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54ADE3-B761-4DDB-8C4E-04A478BC8ADA}"/>
              </a:ext>
            </a:extLst>
          </p:cNvPr>
          <p:cNvSpPr txBox="1"/>
          <p:nvPr/>
        </p:nvSpPr>
        <p:spPr>
          <a:xfrm>
            <a:off x="8897227" y="3937258"/>
            <a:ext cx="5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Robot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861E8-C074-0D42-8410-ECD049822E61}"/>
              </a:ext>
            </a:extLst>
          </p:cNvPr>
          <p:cNvSpPr txBox="1"/>
          <p:nvPr/>
        </p:nvSpPr>
        <p:spPr>
          <a:xfrm>
            <a:off x="6281987" y="5688013"/>
            <a:ext cx="461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Alex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4526B-4589-1F4A-8EC2-0304CC1D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E59E2-1667-A84F-8430-A1D80CBA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694493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DC50-20E6-5647-816D-10A26FA5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6D992-B3AF-FA41-A4FE-39AF96415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Data Balanced? </a:t>
            </a:r>
          </a:p>
          <a:p>
            <a:pPr lvl="1"/>
            <a:r>
              <a:rPr lang="en-US" dirty="0"/>
              <a:t>Go ahead and use accuracy!</a:t>
            </a:r>
          </a:p>
          <a:p>
            <a:pPr lvl="1"/>
            <a:endParaRPr lang="en-US" dirty="0"/>
          </a:p>
          <a:p>
            <a:r>
              <a:rPr lang="en-US" dirty="0"/>
              <a:t>Otherwise:</a:t>
            </a:r>
          </a:p>
          <a:p>
            <a:pPr lvl="1"/>
            <a:r>
              <a:rPr lang="en-US" dirty="0"/>
              <a:t>Type I Error (False Positive) </a:t>
            </a:r>
            <a:br>
              <a:rPr lang="en-US" dirty="0"/>
            </a:br>
            <a:r>
              <a:rPr lang="en-US" dirty="0"/>
              <a:t>and Type II Error (False Negative)</a:t>
            </a:r>
          </a:p>
          <a:p>
            <a:pPr lvl="1"/>
            <a:r>
              <a:rPr lang="en-US" dirty="0"/>
              <a:t>Precision and Recall</a:t>
            </a:r>
          </a:p>
          <a:p>
            <a:pPr lvl="1"/>
            <a:r>
              <a:rPr lang="en-US" dirty="0"/>
              <a:t>F-Measure</a:t>
            </a:r>
          </a:p>
          <a:p>
            <a:pPr lvl="1"/>
            <a:r>
              <a:rPr lang="en-US" dirty="0"/>
              <a:t>G-Mean</a:t>
            </a:r>
          </a:p>
          <a:p>
            <a:pPr lvl="1"/>
            <a:r>
              <a:rPr lang="en-US" dirty="0"/>
              <a:t>ROC and AUC</a:t>
            </a:r>
          </a:p>
          <a:p>
            <a:pPr lvl="1"/>
            <a:r>
              <a:rPr lang="en-US" dirty="0"/>
              <a:t>Cohen’s Kappa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02FDE-EADE-A546-B5F2-0E723258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0A6D-3937-F24E-8E83-A588591C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2551754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7DC50-20E6-5647-816D-10A26FA5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DCD87-0B77-49E5-8DF4-3CCA2FC4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7" y="1690688"/>
            <a:ext cx="9276526" cy="44616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780736D-2C92-40EF-ADCC-68FF6B94375B}"/>
              </a:ext>
            </a:extLst>
          </p:cNvPr>
          <p:cNvCxnSpPr/>
          <p:nvPr/>
        </p:nvCxnSpPr>
        <p:spPr>
          <a:xfrm>
            <a:off x="1618268" y="5373277"/>
            <a:ext cx="8955464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DBDFE2-76C0-B243-8FDD-C517ED15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55569-B216-1248-B981-A76D28096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595651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E216EC1-6F15-0247-A45A-8715F171F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CC14C-52E1-0343-A70C-FF6E8C8F7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Viga" panose="020B0800030000020004" pitchFamily="34" charset="0"/>
              </a:rPr>
              <a:t>Q&amp;A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64D734-2A12-D541-8846-9CE5409E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CB8D5-EC58-7846-9BB8-FB2D7C0A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39023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D1809190-7381-D54B-AE6D-EE250FE2D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0777" r="10018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836FC-6133-3049-B5AB-6F8FC29ADF88}"/>
              </a:ext>
            </a:extLst>
          </p:cNvPr>
          <p:cNvSpPr/>
          <p:nvPr/>
        </p:nvSpPr>
        <p:spPr>
          <a:xfrm>
            <a:off x="2227726" y="3514293"/>
            <a:ext cx="1958180" cy="19581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Algorithms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(Tail)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0E3D46-55C7-5946-9078-8A091B5DEB6B}"/>
              </a:ext>
            </a:extLst>
          </p:cNvPr>
          <p:cNvSpPr/>
          <p:nvPr/>
        </p:nvSpPr>
        <p:spPr>
          <a:xfrm>
            <a:off x="1426662" y="2110109"/>
            <a:ext cx="1958180" cy="195818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Data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(Head)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7DF2F1-C6EC-7C4B-9AE0-8DA1C4ABB983}"/>
              </a:ext>
            </a:extLst>
          </p:cNvPr>
          <p:cNvSpPr/>
          <p:nvPr/>
        </p:nvSpPr>
        <p:spPr>
          <a:xfrm>
            <a:off x="3028789" y="2110109"/>
            <a:ext cx="1958180" cy="1958180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Knowledge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</a:rPr>
              <a:t>(Wings)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A9AE5-2501-4647-B7FE-19ECA8D2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Dragon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A81EEE-885E-A441-B991-E93A0375E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3C6BA-7867-264F-8A50-90AEA60AD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8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B2723A2-E1A7-DC4B-A52F-620562BDD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8"/>
          <a:stretch/>
        </p:blipFill>
        <p:spPr>
          <a:xfrm>
            <a:off x="-11909" y="10"/>
            <a:ext cx="6324601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82C208-5E97-6648-8C76-7D1B2B8F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755" y="5046675"/>
            <a:ext cx="4869179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The Knight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DB56B15-695A-9A4C-B8D9-2F3BC33C5033}"/>
              </a:ext>
            </a:extLst>
          </p:cNvPr>
          <p:cNvSpPr/>
          <p:nvPr/>
        </p:nvSpPr>
        <p:spPr>
          <a:xfrm>
            <a:off x="7444576" y="971523"/>
            <a:ext cx="3615539" cy="3615539"/>
          </a:xfrm>
          <a:prstGeom prst="ellips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002060"/>
                </a:solidFill>
              </a:rPr>
              <a:t>Wisdom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5C2B54-142C-2741-832B-51A2A35D8AB4}"/>
              </a:ext>
            </a:extLst>
          </p:cNvPr>
          <p:cNvSpPr/>
          <p:nvPr/>
        </p:nvSpPr>
        <p:spPr>
          <a:xfrm>
            <a:off x="9101935" y="1787129"/>
            <a:ext cx="1958180" cy="1958180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C00000"/>
                </a:solidFill>
              </a:rPr>
              <a:t>Experience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A4B861-9914-DD4C-AE1C-71CCE71E3125}"/>
              </a:ext>
            </a:extLst>
          </p:cNvPr>
          <p:cNvSpPr/>
          <p:nvPr/>
        </p:nvSpPr>
        <p:spPr>
          <a:xfrm>
            <a:off x="6885938" y="3229792"/>
            <a:ext cx="1331122" cy="1331122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r>
              <a:rPr lang="en-US" sz="1600" b="1" dirty="0">
                <a:solidFill>
                  <a:srgbClr val="00B050"/>
                </a:solidFill>
              </a:rPr>
              <a:t>Audacity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EB114-5DFB-9643-8430-C4A9A5514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CA313-E7C6-8745-B74A-7A20789B1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115505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E716-4BE6-4656-88F2-3542AFE0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Spice of Philosophy?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AD4D0-5DDD-4B72-8B0C-D024F03C9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latin typeface="Viga" panose="020B08000300000200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Viga" panose="020B0800030000020004" pitchFamily="34" charset="0"/>
              </a:rPr>
              <a:t>Neo vs. Morpheus</a:t>
            </a:r>
          </a:p>
          <a:p>
            <a:pPr marL="0" indent="0" algn="ctr">
              <a:buNone/>
            </a:pPr>
            <a:r>
              <a:rPr lang="en-US" dirty="0">
                <a:latin typeface="Viga" panose="020B0800030000020004" pitchFamily="34" charset="0"/>
                <a:hlinkClick r:id="rId2"/>
              </a:rPr>
              <a:t>https://www.youtube.com/watch?v=fhrNgXJ__n8</a:t>
            </a:r>
            <a:endParaRPr lang="en-US" dirty="0">
              <a:latin typeface="Viga" panose="020B08000300000200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BCE9D-C715-5847-8665-8A09C02F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43CC0-E85B-A041-95D8-86814011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583419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1C670-64B2-414C-BCDC-CE276D0F9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32834-7FC8-CD4E-B746-3F74E6F94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Inductive bias refers to a set of (explicit or implicit) assumptions made by a learning algorithm in order to perform induction.</a:t>
            </a:r>
          </a:p>
          <a:p>
            <a:r>
              <a:rPr lang="en-CA" dirty="0"/>
              <a:t>In other words, we want to generalize </a:t>
            </a:r>
            <a:r>
              <a:rPr lang="en-CA" b="1" i="1" dirty="0"/>
              <a:t>a finite set of observations</a:t>
            </a:r>
            <a:r>
              <a:rPr lang="en-CA" dirty="0"/>
              <a:t> (training data) into </a:t>
            </a:r>
            <a:r>
              <a:rPr lang="en-CA" b="1" i="1" dirty="0"/>
              <a:t>a general model of the domain</a:t>
            </a:r>
            <a:r>
              <a:rPr lang="en-CA" dirty="0"/>
              <a:t>.</a:t>
            </a:r>
          </a:p>
        </p:txBody>
      </p:sp>
      <p:pic>
        <p:nvPicPr>
          <p:cNvPr id="5" name="Picture 4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C3B38920-2196-614F-9335-68E4D786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6" y="3659041"/>
            <a:ext cx="1045175" cy="2517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D4E8E-A691-A244-AE53-A22B74AE31F1}"/>
              </a:ext>
            </a:extLst>
          </p:cNvPr>
          <p:cNvSpPr txBox="1"/>
          <p:nvPr/>
        </p:nvSpPr>
        <p:spPr>
          <a:xfrm rot="16200000">
            <a:off x="1495200" y="4787196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1: Sunrise around 5:30 to 5:45</a:t>
            </a:r>
          </a:p>
        </p:txBody>
      </p:sp>
      <p:pic>
        <p:nvPicPr>
          <p:cNvPr id="18" name="Picture 17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C30FE9A7-E0E6-AD4F-B131-66669BF5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190" y="3659041"/>
            <a:ext cx="1045175" cy="2517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981F9E-C53B-FE42-B0E1-84CA3F0D966D}"/>
              </a:ext>
            </a:extLst>
          </p:cNvPr>
          <p:cNvSpPr txBox="1"/>
          <p:nvPr/>
        </p:nvSpPr>
        <p:spPr>
          <a:xfrm rot="16200000">
            <a:off x="2912944" y="4787196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2: Sunrise around 5:30 to 5:45</a:t>
            </a:r>
          </a:p>
        </p:txBody>
      </p:sp>
      <p:pic>
        <p:nvPicPr>
          <p:cNvPr id="20" name="Picture 19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6F97B9E9-2EF4-CA4D-8B99-9EE91B18B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960" y="3659039"/>
            <a:ext cx="1045175" cy="2517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8D9B85-E885-A340-A176-4D66655140AB}"/>
              </a:ext>
            </a:extLst>
          </p:cNvPr>
          <p:cNvSpPr txBox="1"/>
          <p:nvPr/>
        </p:nvSpPr>
        <p:spPr>
          <a:xfrm rot="16200000">
            <a:off x="4324714" y="4787194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3: Sunrise around 5:30 to 5:45</a:t>
            </a:r>
          </a:p>
        </p:txBody>
      </p:sp>
      <p:pic>
        <p:nvPicPr>
          <p:cNvPr id="22" name="Picture 21" descr="A tree with a sunset in the background&#10;&#10;Description automatically generated">
            <a:extLst>
              <a:ext uri="{FF2B5EF4-FFF2-40B4-BE49-F238E27FC236}">
                <a16:creationId xmlns:a16="http://schemas.microsoft.com/office/drawing/2014/main" id="{D881B178-6E5E-4E47-877E-13B1F6C9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730" y="3659037"/>
            <a:ext cx="1045175" cy="25179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CC25AF-2381-7444-A218-1597CAC50E04}"/>
              </a:ext>
            </a:extLst>
          </p:cNvPr>
          <p:cNvSpPr txBox="1"/>
          <p:nvPr/>
        </p:nvSpPr>
        <p:spPr>
          <a:xfrm rot="16200000">
            <a:off x="5736484" y="4787192"/>
            <a:ext cx="2517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Viga" panose="020B0800030000020004" pitchFamily="34" charset="77"/>
              </a:rPr>
              <a:t>Day 4: Sunrise around 5:30 to 5:45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9AAB2-913C-E048-A39A-8B0B45663A56}"/>
              </a:ext>
            </a:extLst>
          </p:cNvPr>
          <p:cNvSpPr txBox="1"/>
          <p:nvPr/>
        </p:nvSpPr>
        <p:spPr>
          <a:xfrm>
            <a:off x="8276410" y="4733331"/>
            <a:ext cx="129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Viga" panose="020B0800030000020004" pitchFamily="34" charset="77"/>
              </a:rPr>
              <a:t>Day 5 ???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DC49EF2-C425-1B44-93E1-312D3D8F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0DD02-4DFE-0448-8C8C-989A26A5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417569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0F22-7848-E344-93A4-3FBC2A5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pic>
        <p:nvPicPr>
          <p:cNvPr id="19" name="Content Placeholder 18" descr="A screenshot of text&#10;&#10;Description automatically generated">
            <a:extLst>
              <a:ext uri="{FF2B5EF4-FFF2-40B4-BE49-F238E27FC236}">
                <a16:creationId xmlns:a16="http://schemas.microsoft.com/office/drawing/2014/main" id="{B65C146C-CDC8-1B4C-8EF4-1ADC2B51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090" y="1825625"/>
            <a:ext cx="686981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36006-321A-D84E-B274-923ADBF0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141C-1046-5D4D-8A70-642FBC3C3E0C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C0A23-E731-A44C-BF6D-18C76F514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Ali Pesaranghader</a:t>
            </a:r>
          </a:p>
        </p:txBody>
      </p:sp>
    </p:spTree>
    <p:extLst>
      <p:ext uri="{BB962C8B-B14F-4D97-AF65-F5344CB8AC3E}">
        <p14:creationId xmlns:p14="http://schemas.microsoft.com/office/powerpoint/2010/main" val="92335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2064</TotalTime>
  <Words>1417</Words>
  <Application>Microsoft Macintosh PowerPoint</Application>
  <PresentationFormat>Widescreen</PresentationFormat>
  <Paragraphs>354</Paragraphs>
  <Slides>42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Viga</vt:lpstr>
      <vt:lpstr>Office Theme</vt:lpstr>
      <vt:lpstr>The Art of  Machine Learning</vt:lpstr>
      <vt:lpstr>Overview</vt:lpstr>
      <vt:lpstr>Chapter I: Machine Learning</vt:lpstr>
      <vt:lpstr>Machine Intelligence</vt:lpstr>
      <vt:lpstr>The Dragon</vt:lpstr>
      <vt:lpstr>The Knight</vt:lpstr>
      <vt:lpstr>A Little Spice of Philosophy?</vt:lpstr>
      <vt:lpstr>Inductive Bias</vt:lpstr>
      <vt:lpstr>Terminology</vt:lpstr>
      <vt:lpstr>Version Space and ℇ-exhausted Version Space</vt:lpstr>
      <vt:lpstr>Occam’s Razor</vt:lpstr>
      <vt:lpstr>Sample Complexity</vt:lpstr>
      <vt:lpstr>PAC Learning and Haussler Theorem</vt:lpstr>
      <vt:lpstr>VC Dimension</vt:lpstr>
      <vt:lpstr>VC Dimension – Example</vt:lpstr>
      <vt:lpstr>Bias and Variance</vt:lpstr>
      <vt:lpstr>No Free Lunch Theorem</vt:lpstr>
      <vt:lpstr>Curse of Dimensionality</vt:lpstr>
      <vt:lpstr>Chapter II: Deep Learning</vt:lpstr>
      <vt:lpstr>Artificial Neural Networks</vt:lpstr>
      <vt:lpstr>Convolutional Neural Networks (CNNs)</vt:lpstr>
      <vt:lpstr>CNNs Applications</vt:lpstr>
      <vt:lpstr>Recurrent Neural Networks (RNNs)</vt:lpstr>
      <vt:lpstr>Recurrent Neural Networks – Cont.</vt:lpstr>
      <vt:lpstr>RNNs Applications</vt:lpstr>
      <vt:lpstr>RNNs Applications</vt:lpstr>
      <vt:lpstr>Attention Networks</vt:lpstr>
      <vt:lpstr>Transformers</vt:lpstr>
      <vt:lpstr>Transformers – Cont.</vt:lpstr>
      <vt:lpstr>Generative Adversarial Networks (GANs)</vt:lpstr>
      <vt:lpstr>GANs - Applications</vt:lpstr>
      <vt:lpstr>GANs - Applications</vt:lpstr>
      <vt:lpstr>Chapter III: Engineering</vt:lpstr>
      <vt:lpstr>Documentation</vt:lpstr>
      <vt:lpstr>Documentation – Cont.</vt:lpstr>
      <vt:lpstr>Design Patterns</vt:lpstr>
      <vt:lpstr>Quality Assurance and Metrics</vt:lpstr>
      <vt:lpstr>Chapter IV: Evaluation</vt:lpstr>
      <vt:lpstr>Procedures</vt:lpstr>
      <vt:lpstr>Measures</vt:lpstr>
      <vt:lpstr>Statistical Tests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 Machine Learning</dc:title>
  <dc:creator>Microsoft Office User</dc:creator>
  <cp:lastModifiedBy>Microsoft Office User</cp:lastModifiedBy>
  <cp:revision>43</cp:revision>
  <cp:lastPrinted>2019-07-19T13:54:12Z</cp:lastPrinted>
  <dcterms:created xsi:type="dcterms:W3CDTF">2019-07-16T13:12:02Z</dcterms:created>
  <dcterms:modified xsi:type="dcterms:W3CDTF">2019-07-19T13:54:48Z</dcterms:modified>
</cp:coreProperties>
</file>